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69"/>
  </p:notesMasterIdLst>
  <p:handoutMasterIdLst>
    <p:handoutMasterId r:id="rId70"/>
  </p:handoutMasterIdLst>
  <p:sldIdLst>
    <p:sldId id="292" r:id="rId5"/>
    <p:sldId id="373" r:id="rId6"/>
    <p:sldId id="507" r:id="rId7"/>
    <p:sldId id="374" r:id="rId8"/>
    <p:sldId id="508" r:id="rId9"/>
    <p:sldId id="404" r:id="rId10"/>
    <p:sldId id="509" r:id="rId11"/>
    <p:sldId id="426" r:id="rId12"/>
    <p:sldId id="510" r:id="rId13"/>
    <p:sldId id="375" r:id="rId14"/>
    <p:sldId id="376" r:id="rId15"/>
    <p:sldId id="428" r:id="rId16"/>
    <p:sldId id="477" r:id="rId17"/>
    <p:sldId id="460" r:id="rId18"/>
    <p:sldId id="511" r:id="rId19"/>
    <p:sldId id="478" r:id="rId20"/>
    <p:sldId id="455" r:id="rId21"/>
    <p:sldId id="512" r:id="rId22"/>
    <p:sldId id="479" r:id="rId23"/>
    <p:sldId id="461" r:id="rId24"/>
    <p:sldId id="429" r:id="rId25"/>
    <p:sldId id="513" r:id="rId26"/>
    <p:sldId id="481" r:id="rId27"/>
    <p:sldId id="514" r:id="rId28"/>
    <p:sldId id="456" r:id="rId29"/>
    <p:sldId id="515" r:id="rId30"/>
    <p:sldId id="457" r:id="rId31"/>
    <p:sldId id="516" r:id="rId32"/>
    <p:sldId id="458" r:id="rId33"/>
    <p:sldId id="517" r:id="rId34"/>
    <p:sldId id="459" r:id="rId35"/>
    <p:sldId id="518" r:id="rId36"/>
    <p:sldId id="462" r:id="rId37"/>
    <p:sldId id="519" r:id="rId38"/>
    <p:sldId id="482" r:id="rId39"/>
    <p:sldId id="520" r:id="rId40"/>
    <p:sldId id="483" r:id="rId41"/>
    <p:sldId id="484" r:id="rId42"/>
    <p:sldId id="485" r:id="rId43"/>
    <p:sldId id="486" r:id="rId44"/>
    <p:sldId id="521" r:id="rId45"/>
    <p:sldId id="487" r:id="rId46"/>
    <p:sldId id="488" r:id="rId47"/>
    <p:sldId id="489" r:id="rId48"/>
    <p:sldId id="490" r:id="rId49"/>
    <p:sldId id="522" r:id="rId50"/>
    <p:sldId id="491" r:id="rId51"/>
    <p:sldId id="523" r:id="rId52"/>
    <p:sldId id="492" r:id="rId53"/>
    <p:sldId id="524" r:id="rId54"/>
    <p:sldId id="525" r:id="rId55"/>
    <p:sldId id="493" r:id="rId56"/>
    <p:sldId id="494" r:id="rId57"/>
    <p:sldId id="526" r:id="rId58"/>
    <p:sldId id="527" r:id="rId59"/>
    <p:sldId id="495" r:id="rId60"/>
    <p:sldId id="528" r:id="rId61"/>
    <p:sldId id="529" r:id="rId62"/>
    <p:sldId id="496" r:id="rId63"/>
    <p:sldId id="530" r:id="rId64"/>
    <p:sldId id="497" r:id="rId65"/>
    <p:sldId id="506" r:id="rId66"/>
    <p:sldId id="531" r:id="rId67"/>
    <p:sldId id="401" r:id="rId68"/>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8" userDrawn="1">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FF9900"/>
    <a:srgbClr val="00CC99"/>
    <a:srgbClr val="5F5FD7"/>
    <a:srgbClr val="007AD6"/>
    <a:srgbClr val="3C323D"/>
    <a:srgbClr val="AC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86265" autoAdjust="0"/>
  </p:normalViewPr>
  <p:slideViewPr>
    <p:cSldViewPr snapToObjects="1">
      <p:cViewPr varScale="1">
        <p:scale>
          <a:sx n="87" d="100"/>
          <a:sy n="87" d="100"/>
        </p:scale>
        <p:origin x="1656" y="78"/>
      </p:cViewPr>
      <p:guideLst>
        <p:guide orient="horz" pos="2160"/>
        <p:guide pos="3408"/>
      </p:guideLst>
    </p:cSldViewPr>
  </p:slideViewPr>
  <p:outlineViewPr>
    <p:cViewPr>
      <p:scale>
        <a:sx n="33" d="100"/>
        <a:sy n="33" d="100"/>
      </p:scale>
      <p:origin x="0" y="13224"/>
    </p:cViewPr>
  </p:outlineViewPr>
  <p:notesTextViewPr>
    <p:cViewPr>
      <p:scale>
        <a:sx n="3" d="2"/>
        <a:sy n="3" d="2"/>
      </p:scale>
      <p:origin x="0" y="0"/>
    </p:cViewPr>
  </p:notesTextViewPr>
  <p:sorterViewPr>
    <p:cViewPr>
      <p:scale>
        <a:sx n="66" d="100"/>
        <a:sy n="66" d="100"/>
      </p:scale>
      <p:origin x="0" y="1392"/>
    </p:cViewPr>
  </p:sorterViewPr>
  <p:notesViewPr>
    <p:cSldViewPr snapToObjects="1">
      <p:cViewPr varScale="1">
        <p:scale>
          <a:sx n="53" d="100"/>
          <a:sy n="53" d="100"/>
        </p:scale>
        <p:origin x="-1896" y="-108"/>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sng"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b="1" u="sng">
                <a:solidFill>
                  <a:schemeClr val="tx1"/>
                </a:solidFill>
                <a:latin typeface="Times New Roman" panose="02020603050405020304" pitchFamily="18" charset="0"/>
                <a:cs typeface="Times New Roman" panose="02020603050405020304" pitchFamily="18" charset="0"/>
              </a:rPr>
              <a:t>Competitive</a:t>
            </a:r>
            <a:r>
              <a:rPr lang="en-US" sz="1600" b="1" u="sng" baseline="0">
                <a:solidFill>
                  <a:schemeClr val="tx1"/>
                </a:solidFill>
                <a:latin typeface="Times New Roman" panose="02020603050405020304" pitchFamily="18" charset="0"/>
                <a:cs typeface="Times New Roman" panose="02020603050405020304" pitchFamily="18" charset="0"/>
              </a:rPr>
              <a:t> Factors </a:t>
            </a:r>
            <a:endParaRPr lang="en-US" sz="1600" b="1" u="sng">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sng"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Sheet1!$A$2:$E$2</c:f>
              <c:strCache>
                <c:ptCount val="5"/>
                <c:pt idx="0">
                  <c:v>Education Summary</c:v>
                </c:pt>
                <c:pt idx="1">
                  <c:v>OMPF</c:v>
                </c:pt>
                <c:pt idx="2">
                  <c:v>Traning Summary</c:v>
                </c:pt>
                <c:pt idx="3">
                  <c:v>Section I and K Comments</c:v>
                </c:pt>
                <c:pt idx="4">
                  <c:v>FitReps</c:v>
                </c:pt>
              </c:strCache>
            </c:strRef>
          </c:cat>
          <c:val>
            <c:numRef>
              <c:f>Sheet1!$A$1:$E$1</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0-817F-456D-B92F-40C8C43627DE}"/>
            </c:ext>
          </c:extLst>
        </c:ser>
        <c:dLbls>
          <c:showLegendKey val="0"/>
          <c:showVal val="0"/>
          <c:showCatName val="0"/>
          <c:showSerName val="0"/>
          <c:showPercent val="0"/>
          <c:showBubbleSize val="0"/>
        </c:dLbls>
        <c:gapWidth val="182"/>
        <c:axId val="975830096"/>
        <c:axId val="128832063"/>
      </c:barChart>
      <c:catAx>
        <c:axId val="975830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8832063"/>
        <c:crosses val="autoZero"/>
        <c:auto val="1"/>
        <c:lblAlgn val="ctr"/>
        <c:lblOffset val="100"/>
        <c:noMultiLvlLbl val="0"/>
      </c:catAx>
      <c:valAx>
        <c:axId val="128832063"/>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583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EA-47FC-B08C-54F7C5BD639F}"/>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DCEA-47FC-B08C-54F7C5BD63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CEA-47FC-B08C-54F7C5BD639F}"/>
              </c:ext>
            </c:extLst>
          </c:dPt>
          <c:dLbls>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Sheet4!$A$1:$C$1</c:f>
              <c:strCache>
                <c:ptCount val="3"/>
                <c:pt idx="0">
                  <c:v>Regional Culture Studies Program (RCSP)</c:v>
                </c:pt>
                <c:pt idx="1">
                  <c:v>Enlisted Joint PME I</c:v>
                </c:pt>
                <c:pt idx="2">
                  <c:v>Naval War College</c:v>
                </c:pt>
              </c:strCache>
            </c:strRef>
          </c:cat>
          <c:val>
            <c:numRef>
              <c:f>Sheet4!$A$2:$C$2</c:f>
              <c:numCache>
                <c:formatCode>0%</c:formatCode>
                <c:ptCount val="3"/>
                <c:pt idx="0">
                  <c:v>0.09</c:v>
                </c:pt>
                <c:pt idx="1">
                  <c:v>0.59</c:v>
                </c:pt>
                <c:pt idx="2">
                  <c:v>0.32</c:v>
                </c:pt>
              </c:numCache>
            </c:numRef>
          </c:val>
          <c:extLst>
            <c:ext xmlns:c16="http://schemas.microsoft.com/office/drawing/2014/chart" uri="{C3380CC4-5D6E-409C-BE32-E72D297353CC}">
              <c16:uniqueId val="{00000006-DCEA-47FC-B08C-54F7C5BD639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41-4F3E-BFAA-C37192396523}"/>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CB41-4F3E-BFAA-C371923965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41-4F3E-BFAA-C37192396523}"/>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Sheet4!$F$2:$H$2</c:f>
              <c:strCache>
                <c:ptCount val="3"/>
                <c:pt idx="0">
                  <c:v>Yes</c:v>
                </c:pt>
                <c:pt idx="1">
                  <c:v>Yes, if military educational opportunities are complete</c:v>
                </c:pt>
                <c:pt idx="2">
                  <c:v>No</c:v>
                </c:pt>
              </c:strCache>
            </c:strRef>
          </c:cat>
          <c:val>
            <c:numRef>
              <c:f>Sheet4!$F$3:$H$3</c:f>
              <c:numCache>
                <c:formatCode>0%</c:formatCode>
                <c:ptCount val="3"/>
                <c:pt idx="0">
                  <c:v>0.14000000000000001</c:v>
                </c:pt>
                <c:pt idx="1">
                  <c:v>0.77</c:v>
                </c:pt>
                <c:pt idx="2">
                  <c:v>0.09</c:v>
                </c:pt>
              </c:numCache>
            </c:numRef>
          </c:val>
          <c:extLst>
            <c:ext xmlns:c16="http://schemas.microsoft.com/office/drawing/2014/chart" uri="{C3380CC4-5D6E-409C-BE32-E72D297353CC}">
              <c16:uniqueId val="{00000006-CB41-4F3E-BFAA-C3719239652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71-4A0F-A4C2-AB4614CB40BC}"/>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3471-4A0F-A4C2-AB4614CB40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71-4A0F-A4C2-AB4614CB40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71-4A0F-A4C2-AB4614CB40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471-4A0F-A4C2-AB4614CB40BC}"/>
              </c:ext>
            </c:extLst>
          </c:dPt>
          <c:dLbls>
            <c:dLbl>
              <c:idx val="2"/>
              <c:layout>
                <c:manualLayout>
                  <c:x val="5.8301240753996605E-2"/>
                  <c:y val="9.390962983075391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71-4A0F-A4C2-AB4614CB40B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Sheet5!$A$1:$E$1</c:f>
              <c:strCache>
                <c:ptCount val="5"/>
                <c:pt idx="0">
                  <c:v>In grade, significantly dropped SNM's competitiveness</c:v>
                </c:pt>
                <c:pt idx="1">
                  <c:v>Depended on the nature of adversity</c:v>
                </c:pt>
                <c:pt idx="2">
                  <c:v>2 - 3 years less of an impact</c:v>
                </c:pt>
                <c:pt idx="3">
                  <c:v>3-5 Years no negative impact</c:v>
                </c:pt>
                <c:pt idx="4">
                  <c:v>No impact outside of grade</c:v>
                </c:pt>
              </c:strCache>
            </c:strRef>
          </c:cat>
          <c:val>
            <c:numRef>
              <c:f>Sheet5!$A$2:$E$2</c:f>
              <c:numCache>
                <c:formatCode>0%</c:formatCode>
                <c:ptCount val="5"/>
                <c:pt idx="0">
                  <c:v>0.4</c:v>
                </c:pt>
                <c:pt idx="1">
                  <c:v>0.45</c:v>
                </c:pt>
                <c:pt idx="2">
                  <c:v>0.06</c:v>
                </c:pt>
                <c:pt idx="3">
                  <c:v>0</c:v>
                </c:pt>
                <c:pt idx="4">
                  <c:v>0.09</c:v>
                </c:pt>
              </c:numCache>
            </c:numRef>
          </c:val>
          <c:extLst>
            <c:ext xmlns:c16="http://schemas.microsoft.com/office/drawing/2014/chart" uri="{C3380CC4-5D6E-409C-BE32-E72D297353CC}">
              <c16:uniqueId val="{0000000A-3471-4A0F-A4C2-AB4614CB40B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3.3333333333333333E-2"/>
          <c:y val="0.2306045795999638"/>
          <c:w val="0.31074242424242426"/>
          <c:h val="0.5272965879265092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793852871194839"/>
          <c:y val="9.3573335112771924E-2"/>
          <c:w val="0.44820884538965339"/>
          <c:h val="0.8128533297744561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C4-423D-B0D1-0327367DA6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C4-423D-B0D1-0327367DA6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C4-423D-B0D1-0327367DA69D}"/>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37C4-423D-B0D1-0327367DA69D}"/>
              </c:ext>
            </c:extLst>
          </c:dPt>
          <c:dLbls>
            <c:dLbl>
              <c:idx val="1"/>
              <c:layout>
                <c:manualLayout>
                  <c:x val="-1.3442858194127603E-2"/>
                  <c:y val="1.387939854975755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C4-423D-B0D1-0327367DA69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Sheet6!$A$1:$D$1</c:f>
              <c:strCache>
                <c:ptCount val="4"/>
                <c:pt idx="0">
                  <c:v>Depended on the nature of adversity	</c:v>
                </c:pt>
                <c:pt idx="1">
                  <c:v>Only if the Marine accepted responsibility</c:v>
                </c:pt>
                <c:pt idx="2">
                  <c:v>Only if the Marine overcame adversity by showing an upward trend in performance</c:v>
                </c:pt>
                <c:pt idx="3">
                  <c:v>No impact </c:v>
                </c:pt>
              </c:strCache>
            </c:strRef>
          </c:cat>
          <c:val>
            <c:numRef>
              <c:f>Sheet6!$A$2:$D$2</c:f>
              <c:numCache>
                <c:formatCode>0%</c:formatCode>
                <c:ptCount val="4"/>
                <c:pt idx="0">
                  <c:v>0.41</c:v>
                </c:pt>
                <c:pt idx="1">
                  <c:v>0</c:v>
                </c:pt>
                <c:pt idx="2">
                  <c:v>0.41</c:v>
                </c:pt>
                <c:pt idx="3">
                  <c:v>0.18</c:v>
                </c:pt>
              </c:numCache>
            </c:numRef>
          </c:val>
          <c:extLst>
            <c:ext xmlns:c16="http://schemas.microsoft.com/office/drawing/2014/chart" uri="{C3380CC4-5D6E-409C-BE32-E72D297353CC}">
              <c16:uniqueId val="{00000008-37C4-423D-B0D1-0327367DA69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9.3457943925233638E-3"/>
          <c:y val="6.9657013212331503E-2"/>
          <c:w val="0.2973569308509334"/>
          <c:h val="0.9049192579741092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66-4439-9026-E35306F5D5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66-4439-9026-E35306F5D5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66-4439-9026-E35306F5D573}"/>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E866-4439-9026-E35306F5D573}"/>
              </c:ext>
            </c:extLst>
          </c:dPt>
          <c:dPt>
            <c:idx val="4"/>
            <c:bubble3D val="0"/>
            <c:spPr>
              <a:solidFill>
                <a:srgbClr val="00B050"/>
              </a:solidFill>
              <a:ln w="19050">
                <a:solidFill>
                  <a:schemeClr val="lt1"/>
                </a:solidFill>
              </a:ln>
              <a:effectLst/>
            </c:spPr>
            <c:extLst>
              <c:ext xmlns:c16="http://schemas.microsoft.com/office/drawing/2014/chart" uri="{C3380CC4-5D6E-409C-BE32-E72D297353CC}">
                <c16:uniqueId val="{00000009-E866-4439-9026-E35306F5D573}"/>
              </c:ext>
            </c:extLst>
          </c:dPt>
          <c:dLbls>
            <c:dLbl>
              <c:idx val="1"/>
              <c:layout>
                <c:manualLayout>
                  <c:x val="2.1939397699344935E-2"/>
                  <c:y val="1.09979442398617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66-4439-9026-E35306F5D573}"/>
                </c:ext>
              </c:extLst>
            </c:dLbl>
            <c:dLbl>
              <c:idx val="2"/>
              <c:layout>
                <c:manualLayout>
                  <c:x val="-9.824839177854533E-2"/>
                  <c:y val="1.24068695957414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66-4439-9026-E35306F5D57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Sheet7!$A$1:$E$1</c:f>
              <c:strCache>
                <c:ptCount val="5"/>
                <c:pt idx="0">
                  <c:v>Letters were sometimes helpful and sometimes superfluous to the record</c:v>
                </c:pt>
                <c:pt idx="1">
                  <c:v>Letters of recommendation were helpful</c:v>
                </c:pt>
                <c:pt idx="2">
                  <c:v>Letters added no value</c:v>
                </c:pt>
                <c:pt idx="3">
                  <c:v>The record spoke for itself</c:v>
                </c:pt>
                <c:pt idx="4">
                  <c:v>Letters of clarification were helpful</c:v>
                </c:pt>
              </c:strCache>
            </c:strRef>
          </c:cat>
          <c:val>
            <c:numRef>
              <c:f>Sheet7!$A$2:$E$2</c:f>
              <c:numCache>
                <c:formatCode>0%</c:formatCode>
                <c:ptCount val="5"/>
                <c:pt idx="0">
                  <c:v>0.45</c:v>
                </c:pt>
                <c:pt idx="1">
                  <c:v>0</c:v>
                </c:pt>
                <c:pt idx="2">
                  <c:v>0</c:v>
                </c:pt>
                <c:pt idx="3">
                  <c:v>0.05</c:v>
                </c:pt>
                <c:pt idx="4">
                  <c:v>0.5</c:v>
                </c:pt>
              </c:numCache>
            </c:numRef>
          </c:val>
          <c:extLst>
            <c:ext xmlns:c16="http://schemas.microsoft.com/office/drawing/2014/chart" uri="{C3380CC4-5D6E-409C-BE32-E72D297353CC}">
              <c16:uniqueId val="{0000000A-E866-4439-9026-E35306F5D57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6E9-482D-ABB0-6510B6C92BF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96E9-482D-ABB0-6510B6C92BF2}"/>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96E9-482D-ABB0-6510B6C92BF2}"/>
              </c:ext>
            </c:extLst>
          </c:dPt>
          <c:dPt>
            <c:idx val="3"/>
            <c:bubble3D val="0"/>
            <c:spPr>
              <a:solidFill>
                <a:srgbClr val="808080">
                  <a:lumMod val="60000"/>
                  <a:lumOff val="40000"/>
                </a:srgbClr>
              </a:solidFill>
              <a:ln w="19050">
                <a:solidFill>
                  <a:schemeClr val="lt1"/>
                </a:solidFill>
              </a:ln>
              <a:effectLst/>
            </c:spPr>
            <c:extLst>
              <c:ext xmlns:c16="http://schemas.microsoft.com/office/drawing/2014/chart" uri="{C3380CC4-5D6E-409C-BE32-E72D297353CC}">
                <c16:uniqueId val="{00000007-96E9-482D-ABB0-6510B6C92BF2}"/>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Sheet1!$A$13:$D$13</c:f>
              <c:strCache>
                <c:ptCount val="4"/>
                <c:pt idx="0">
                  <c:v>RS Summary (bottom of MBS) mattered most</c:v>
                </c:pt>
                <c:pt idx="1">
                  <c:v>Average</c:v>
                </c:pt>
                <c:pt idx="2">
                  <c:v>If the higher report was most recent, then above average </c:v>
                </c:pt>
                <c:pt idx="3">
                  <c:v>The most recent report canceled out the others regardless of value</c:v>
                </c:pt>
              </c:strCache>
            </c:strRef>
          </c:cat>
          <c:val>
            <c:numRef>
              <c:f>Sheet1!$A$14:$D$14</c:f>
              <c:numCache>
                <c:formatCode>0%</c:formatCode>
                <c:ptCount val="4"/>
                <c:pt idx="0">
                  <c:v>0</c:v>
                </c:pt>
                <c:pt idx="1">
                  <c:v>0.18</c:v>
                </c:pt>
                <c:pt idx="2">
                  <c:v>0.64</c:v>
                </c:pt>
                <c:pt idx="3">
                  <c:v>0.18</c:v>
                </c:pt>
              </c:numCache>
            </c:numRef>
          </c:val>
          <c:extLst>
            <c:ext xmlns:c16="http://schemas.microsoft.com/office/drawing/2014/chart" uri="{C3380CC4-5D6E-409C-BE32-E72D297353CC}">
              <c16:uniqueId val="{00000008-96E9-482D-ABB0-6510B6C92BF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8.2644628099173556E-3"/>
          <c:y val="0.28154855643044618"/>
          <c:w val="0.41670788052319907"/>
          <c:h val="0.5410695538057742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lumMod val="50000"/>
            </a:schemeClr>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7C-4636-B2E6-4FF0D0BABA2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187C-4636-B2E6-4FF0D0BABA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7C-4636-B2E6-4FF0D0BABA2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187C-4636-B2E6-4FF0D0BABA2A}"/>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187C-4636-B2E6-4FF0D0BABA2A}"/>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187C-4636-B2E6-4FF0D0BABA2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Sheet2!$A$1:$A$3</c:f>
              <c:strCache>
                <c:ptCount val="3"/>
                <c:pt idx="0">
                  <c:v>Added significant value to the report</c:v>
                </c:pt>
                <c:pt idx="1">
                  <c:v>Must be amplified, promote with peers, means nothing</c:v>
                </c:pt>
                <c:pt idx="2">
                  <c:v>Most were rubberstamped and added no value</c:v>
                </c:pt>
              </c:strCache>
            </c:strRef>
          </c:cat>
          <c:val>
            <c:numRef>
              <c:f>Sheet2!$B$1:$B$3</c:f>
              <c:numCache>
                <c:formatCode>0%</c:formatCode>
                <c:ptCount val="3"/>
                <c:pt idx="0">
                  <c:v>0.55000000000000004</c:v>
                </c:pt>
                <c:pt idx="1">
                  <c:v>0.36</c:v>
                </c:pt>
                <c:pt idx="2">
                  <c:v>0.09</c:v>
                </c:pt>
              </c:numCache>
            </c:numRef>
          </c:val>
          <c:extLst>
            <c:ext xmlns:c16="http://schemas.microsoft.com/office/drawing/2014/chart" uri="{C3380CC4-5D6E-409C-BE32-E72D297353CC}">
              <c16:uniqueId val="{00000006-187C-4636-B2E6-4FF0D0BABA2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8.8495575221238937E-3"/>
          <c:y val="0.24495549696548657"/>
          <c:w val="0.42424848442617247"/>
          <c:h val="0.4324364554858963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08-4D0D-ACCA-D8F1CD8A0B01}"/>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6D08-4D0D-ACCA-D8F1CD8A0B01}"/>
              </c:ext>
            </c:extLst>
          </c:dPt>
          <c:dLbls>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Sheet2!$E$1:$E$2</c:f>
              <c:strCache>
                <c:ptCount val="2"/>
                <c:pt idx="0">
                  <c:v>Yes</c:v>
                </c:pt>
                <c:pt idx="1">
                  <c:v>No</c:v>
                </c:pt>
              </c:strCache>
            </c:strRef>
          </c:cat>
          <c:val>
            <c:numRef>
              <c:f>Sheet2!$F$1:$F$2</c:f>
              <c:numCache>
                <c:formatCode>0%</c:formatCode>
                <c:ptCount val="2"/>
                <c:pt idx="0">
                  <c:v>0.59</c:v>
                </c:pt>
                <c:pt idx="1">
                  <c:v>0.41</c:v>
                </c:pt>
              </c:numCache>
            </c:numRef>
          </c:val>
          <c:extLst>
            <c:ext xmlns:c16="http://schemas.microsoft.com/office/drawing/2014/chart" uri="{C3380CC4-5D6E-409C-BE32-E72D297353CC}">
              <c16:uniqueId val="{00000004-6D08-4D0D-ACCA-D8F1CD8A0B0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4B-4865-AD48-AF6461683EE2}"/>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CC4B-4865-AD48-AF6461683EE2}"/>
              </c:ext>
            </c:extLst>
          </c:dPt>
          <c:dLbls>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Sheet2!$E$1:$E$2</c:f>
              <c:strCache>
                <c:ptCount val="2"/>
                <c:pt idx="0">
                  <c:v>Cumulative in service </c:v>
                </c:pt>
                <c:pt idx="1">
                  <c:v>Cumulative in grade </c:v>
                </c:pt>
              </c:strCache>
            </c:strRef>
          </c:cat>
          <c:val>
            <c:numRef>
              <c:f>Sheet2!$F$1:$F$2</c:f>
              <c:numCache>
                <c:formatCode>0%</c:formatCode>
                <c:ptCount val="2"/>
                <c:pt idx="0">
                  <c:v>0.23</c:v>
                </c:pt>
                <c:pt idx="1">
                  <c:v>0.77</c:v>
                </c:pt>
              </c:numCache>
            </c:numRef>
          </c:val>
          <c:extLst>
            <c:ext xmlns:c16="http://schemas.microsoft.com/office/drawing/2014/chart" uri="{C3380CC4-5D6E-409C-BE32-E72D297353CC}">
              <c16:uniqueId val="{00000004-CC4B-4865-AD48-AF6461683EE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5.6034489097937484E-2"/>
          <c:y val="0.43222678489832356"/>
          <c:w val="0.31099288521505175"/>
          <c:h val="0.15301538619527036"/>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7459931870218"/>
          <c:y val="4.8039904102896228E-2"/>
          <c:w val="0.74211220472440942"/>
          <c:h val="0.89814814814814814"/>
        </c:manualLayout>
      </c:layout>
      <c:barChart>
        <c:barDir val="bar"/>
        <c:grouping val="clustered"/>
        <c:varyColors val="0"/>
        <c:ser>
          <c:idx val="0"/>
          <c:order val="0"/>
          <c:spPr>
            <a:solidFill>
              <a:schemeClr val="accent1"/>
            </a:solidFill>
            <a:ln>
              <a:noFill/>
            </a:ln>
            <a:effectLst/>
          </c:spPr>
          <c:invertIfNegative val="0"/>
          <c:cat>
            <c:strRef>
              <c:f>Sheet3!$A$2:$E$2</c:f>
              <c:strCache>
                <c:ptCount val="5"/>
                <c:pt idx="0">
                  <c:v>Civilian Education</c:v>
                </c:pt>
                <c:pt idx="1">
                  <c:v>Awards</c:v>
                </c:pt>
                <c:pt idx="2">
                  <c:v>Billet Description</c:v>
                </c:pt>
                <c:pt idx="3">
                  <c:v>Military Education</c:v>
                </c:pt>
                <c:pt idx="4">
                  <c:v>Training Summary</c:v>
                </c:pt>
              </c:strCache>
            </c:strRef>
          </c:cat>
          <c:val>
            <c:numRef>
              <c:f>Sheet3!$A$3:$E$3</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0-7ECF-4F61-908A-F029A32DDE0C}"/>
            </c:ext>
          </c:extLst>
        </c:ser>
        <c:dLbls>
          <c:showLegendKey val="0"/>
          <c:showVal val="0"/>
          <c:showCatName val="0"/>
          <c:showSerName val="0"/>
          <c:showPercent val="0"/>
          <c:showBubbleSize val="0"/>
        </c:dLbls>
        <c:gapWidth val="182"/>
        <c:axId val="924179839"/>
        <c:axId val="126442991"/>
      </c:barChart>
      <c:catAx>
        <c:axId val="92417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6442991"/>
        <c:crosses val="autoZero"/>
        <c:auto val="1"/>
        <c:lblAlgn val="ctr"/>
        <c:lblOffset val="100"/>
        <c:noMultiLvlLbl val="0"/>
      </c:catAx>
      <c:valAx>
        <c:axId val="12644299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4179839"/>
        <c:crosses val="autoZero"/>
        <c:crossBetween val="between"/>
      </c:valAx>
      <c:spPr>
        <a:noFill/>
        <a:ln>
          <a:noFill/>
        </a:ln>
        <a:effectLst/>
      </c:spPr>
    </c:plotArea>
    <c:plotVisOnly val="1"/>
    <c:dispBlanksAs val="gap"/>
    <c:showDLblsOverMax val="0"/>
  </c:chart>
  <c:spPr>
    <a:noFill/>
    <a:ln>
      <a:noFill/>
    </a:ln>
    <a:effectLst/>
  </c:spPr>
  <c:txPr>
    <a:bodyPr/>
    <a:lstStyle/>
    <a:p>
      <a:pPr>
        <a:defRPr b="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sng"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u="sng"/>
              <a:t>PFT </a:t>
            </a:r>
          </a:p>
        </c:rich>
      </c:tx>
      <c:overlay val="0"/>
      <c:spPr>
        <a:noFill/>
        <a:ln>
          <a:noFill/>
        </a:ln>
        <a:effectLst/>
      </c:spPr>
      <c:txPr>
        <a:bodyPr rot="0" spcFirstLastPara="1" vertOverflow="ellipsis" vert="horz" wrap="square" anchor="ctr" anchorCtr="1"/>
        <a:lstStyle/>
        <a:p>
          <a:pPr>
            <a:defRPr sz="2400" b="1" i="0" u="sng"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33959860221704324"/>
          <c:y val="0.1879580932324543"/>
          <c:w val="0.61769061665915259"/>
          <c:h val="0.790057555479798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C6-4FD4-897E-64DC70BC516F}"/>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DBC6-4FD4-897E-64DC70BC51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C6-4FD4-897E-64DC70BC516F}"/>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DBC6-4FD4-897E-64DC70BC516F}"/>
              </c:ext>
            </c:extLst>
          </c:dPt>
          <c:dLbls>
            <c:dLbl>
              <c:idx val="1"/>
              <c:layout>
                <c:manualLayout>
                  <c:x val="-2.5663546570643871E-2"/>
                  <c:y val="-2.307299717891770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C6-4FD4-897E-64DC70BC516F}"/>
                </c:ext>
              </c:extLst>
            </c:dLbl>
            <c:dLbl>
              <c:idx val="3"/>
              <c:layout>
                <c:manualLayout>
                  <c:x val="0.11888543843537726"/>
                  <c:y val="0.2307061948609686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C6-4FD4-897E-64DC70BC51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Sheet3!$K$2:$N$2</c:f>
              <c:strCache>
                <c:ptCount val="4"/>
                <c:pt idx="0">
                  <c:v>1st Class</c:v>
                </c:pt>
                <c:pt idx="1">
                  <c:v>235-250</c:v>
                </c:pt>
                <c:pt idx="2">
                  <c:v>250-285</c:v>
                </c:pt>
                <c:pt idx="3">
                  <c:v>285-300</c:v>
                </c:pt>
              </c:strCache>
            </c:strRef>
          </c:cat>
          <c:val>
            <c:numRef>
              <c:f>Sheet3!$K$3:$N$3</c:f>
              <c:numCache>
                <c:formatCode>0.00%</c:formatCode>
                <c:ptCount val="4"/>
                <c:pt idx="0">
                  <c:v>0.45500000000000002</c:v>
                </c:pt>
                <c:pt idx="1">
                  <c:v>4.4999999999999998E-2</c:v>
                </c:pt>
                <c:pt idx="2">
                  <c:v>0.36399999999999999</c:v>
                </c:pt>
                <c:pt idx="3">
                  <c:v>0.13600000000000001</c:v>
                </c:pt>
              </c:numCache>
            </c:numRef>
          </c:val>
          <c:extLst>
            <c:ext xmlns:c16="http://schemas.microsoft.com/office/drawing/2014/chart" uri="{C3380CC4-5D6E-409C-BE32-E72D297353CC}">
              <c16:uniqueId val="{00000008-DBC6-4FD4-897E-64DC70BC516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sng"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u="sng"/>
              <a:t>CFT</a:t>
            </a:r>
          </a:p>
        </c:rich>
      </c:tx>
      <c:layout>
        <c:manualLayout>
          <c:xMode val="edge"/>
          <c:yMode val="edge"/>
          <c:x val="0.45356037151702788"/>
          <c:y val="7.5830195138651131E-4"/>
        </c:manualLayout>
      </c:layout>
      <c:overlay val="0"/>
      <c:spPr>
        <a:noFill/>
        <a:ln>
          <a:noFill/>
        </a:ln>
        <a:effectLst/>
      </c:spPr>
      <c:txPr>
        <a:bodyPr rot="0" spcFirstLastPara="1" vertOverflow="ellipsis" vert="horz" wrap="square" anchor="ctr" anchorCtr="1"/>
        <a:lstStyle/>
        <a:p>
          <a:pPr>
            <a:defRPr sz="2400" b="1" i="0" u="sng"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6168083989501312"/>
          <c:y val="0.11266277473880523"/>
          <c:w val="0.54663858267716536"/>
          <c:h val="0.6838321918033110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8D-431A-93F6-66A318B72949}"/>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E08D-431A-93F6-66A318B729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08D-431A-93F6-66A318B72949}"/>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Sheet3!$P$2:$R$2</c:f>
              <c:strCache>
                <c:ptCount val="3"/>
                <c:pt idx="0">
                  <c:v>1st Class</c:v>
                </c:pt>
                <c:pt idx="1">
                  <c:v>250-285</c:v>
                </c:pt>
                <c:pt idx="2">
                  <c:v>285-300</c:v>
                </c:pt>
              </c:strCache>
            </c:strRef>
          </c:cat>
          <c:val>
            <c:numRef>
              <c:f>Sheet3!$P$3:$R$3</c:f>
              <c:numCache>
                <c:formatCode>0.00%</c:formatCode>
                <c:ptCount val="3"/>
                <c:pt idx="0">
                  <c:v>0.36399999999999999</c:v>
                </c:pt>
                <c:pt idx="1">
                  <c:v>0.45500000000000002</c:v>
                </c:pt>
                <c:pt idx="2">
                  <c:v>0.18099999999999999</c:v>
                </c:pt>
              </c:numCache>
            </c:numRef>
          </c:val>
          <c:extLst>
            <c:ext xmlns:c16="http://schemas.microsoft.com/office/drawing/2014/chart" uri="{C3380CC4-5D6E-409C-BE32-E72D297353CC}">
              <c16:uniqueId val="{00000006-E08D-431A-93F6-66A318B7294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3343653250773995E-2"/>
          <c:y val="0.74858389794298963"/>
          <c:w val="0.90640476828941285"/>
          <c:h val="0.1816486601965451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sng"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u="sng" dirty="0"/>
              <a:t>MCMAP</a:t>
            </a:r>
          </a:p>
        </c:rich>
      </c:tx>
      <c:overlay val="0"/>
      <c:spPr>
        <a:noFill/>
        <a:ln>
          <a:noFill/>
        </a:ln>
        <a:effectLst/>
      </c:spPr>
      <c:txPr>
        <a:bodyPr rot="0" spcFirstLastPara="1" vertOverflow="ellipsis" vert="horz" wrap="square" anchor="ctr" anchorCtr="1"/>
        <a:lstStyle/>
        <a:p>
          <a:pPr>
            <a:defRPr sz="1400" b="1" i="0" u="sng"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3672258359009484E-2"/>
          <c:y val="0.20664362076691634"/>
          <c:w val="0.66094687892274318"/>
          <c:h val="0.74155015684015091"/>
        </c:manualLayout>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EE41-4AB2-9022-20C9E55D71EB}"/>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EE41-4AB2-9022-20C9E55D71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41-4AB2-9022-20C9E55D71EB}"/>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EE41-4AB2-9022-20C9E55D71E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E41-4AB2-9022-20C9E55D71EB}"/>
              </c:ext>
            </c:extLst>
          </c:dPt>
          <c:dLbls>
            <c:dLbl>
              <c:idx val="3"/>
              <c:layout>
                <c:manualLayout>
                  <c:x val="-0.12778072577884286"/>
                  <c:y val="2.2429742013955568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1920289855072464"/>
                      <c:h val="0.18048780487804877"/>
                    </c:manualLayout>
                  </c15:layout>
                </c:ext>
                <c:ext xmlns:c16="http://schemas.microsoft.com/office/drawing/2014/chart" uri="{C3380CC4-5D6E-409C-BE32-E72D297353CC}">
                  <c16:uniqueId val="{00000007-EE41-4AB2-9022-20C9E55D71EB}"/>
                </c:ext>
              </c:extLst>
            </c:dLbl>
            <c:dLbl>
              <c:idx val="4"/>
              <c:layout>
                <c:manualLayout>
                  <c:x val="0.43873359580052496"/>
                  <c:y val="2.2211766212150312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3278985507246377"/>
                      <c:h val="0.18048780487804877"/>
                    </c:manualLayout>
                  </c15:layout>
                </c:ext>
                <c:ext xmlns:c16="http://schemas.microsoft.com/office/drawing/2014/chart" uri="{C3380CC4-5D6E-409C-BE32-E72D297353CC}">
                  <c16:uniqueId val="{00000009-EE41-4AB2-9022-20C9E55D71E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Sheet3!$V$2:$Z$2</c:f>
              <c:strCache>
                <c:ptCount val="5"/>
                <c:pt idx="0">
                  <c:v>Green </c:v>
                </c:pt>
                <c:pt idx="1">
                  <c:v>Brown</c:v>
                </c:pt>
                <c:pt idx="2">
                  <c:v>Black</c:v>
                </c:pt>
                <c:pt idx="3">
                  <c:v>MAI</c:v>
                </c:pt>
                <c:pt idx="4">
                  <c:v>MAI-T</c:v>
                </c:pt>
              </c:strCache>
            </c:strRef>
          </c:cat>
          <c:val>
            <c:numRef>
              <c:f>Sheet3!$V$3:$Z$3</c:f>
              <c:numCache>
                <c:formatCode>0.00%</c:formatCode>
                <c:ptCount val="5"/>
                <c:pt idx="0">
                  <c:v>0.22800000000000001</c:v>
                </c:pt>
                <c:pt idx="1">
                  <c:v>0.13600000000000001</c:v>
                </c:pt>
                <c:pt idx="2">
                  <c:v>0.59099999999999997</c:v>
                </c:pt>
                <c:pt idx="3">
                  <c:v>4.4999999999999998E-2</c:v>
                </c:pt>
                <c:pt idx="4">
                  <c:v>0</c:v>
                </c:pt>
              </c:numCache>
            </c:numRef>
          </c:val>
          <c:extLst>
            <c:ext xmlns:c16="http://schemas.microsoft.com/office/drawing/2014/chart" uri="{C3380CC4-5D6E-409C-BE32-E72D297353CC}">
              <c16:uniqueId val="{0000000A-EE41-4AB2-9022-20C9E55D71E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6292907680018263"/>
          <c:y val="0.29210229818833622"/>
          <c:w val="0.2370709231998174"/>
          <c:h val="0.5230811087638436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182563" cy="274638"/>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lvl1pPr defTabSz="900561">
              <a:defRPr sz="1200" b="1">
                <a:latin typeface="Arial" charset="0"/>
              </a:defRPr>
            </a:lvl1pPr>
          </a:lstStyle>
          <a:p>
            <a:pPr>
              <a:defRPr/>
            </a:pPr>
            <a:endParaRPr lang="en-US" altLang="en-US"/>
          </a:p>
        </p:txBody>
      </p:sp>
      <p:sp>
        <p:nvSpPr>
          <p:cNvPr id="41987" name="Rectangle 3"/>
          <p:cNvSpPr>
            <a:spLocks noGrp="1" noChangeArrowheads="1"/>
          </p:cNvSpPr>
          <p:nvPr>
            <p:ph type="dt" sz="quarter" idx="1"/>
          </p:nvPr>
        </p:nvSpPr>
        <p:spPr bwMode="auto">
          <a:xfrm>
            <a:off x="6789738" y="0"/>
            <a:ext cx="182562" cy="274638"/>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lvl1pPr algn="r" defTabSz="900561">
              <a:defRPr sz="1200" b="1">
                <a:latin typeface="Arial" charset="0"/>
              </a:defRPr>
            </a:lvl1pPr>
          </a:lstStyle>
          <a:p>
            <a:pPr>
              <a:defRPr/>
            </a:pPr>
            <a:endParaRPr lang="en-US" altLang="en-US"/>
          </a:p>
        </p:txBody>
      </p:sp>
      <p:sp>
        <p:nvSpPr>
          <p:cNvPr id="41988" name="Rectangle 4"/>
          <p:cNvSpPr>
            <a:spLocks noGrp="1" noChangeArrowheads="1"/>
          </p:cNvSpPr>
          <p:nvPr>
            <p:ph type="ftr" sz="quarter" idx="2"/>
          </p:nvPr>
        </p:nvSpPr>
        <p:spPr bwMode="auto">
          <a:xfrm>
            <a:off x="0" y="9036050"/>
            <a:ext cx="182563" cy="274638"/>
          </a:xfrm>
          <a:prstGeom prst="rect">
            <a:avLst/>
          </a:prstGeom>
          <a:noFill/>
          <a:ln w="9525">
            <a:noFill/>
            <a:miter lim="800000"/>
            <a:headEnd/>
            <a:tailEnd/>
          </a:ln>
          <a:effectLst/>
        </p:spPr>
        <p:txBody>
          <a:bodyPr vert="horz" wrap="none" lIns="90038" tIns="45018" rIns="90038" bIns="45018" numCol="1" anchor="b" anchorCtr="0" compatLnSpc="1">
            <a:prstTxWarp prst="textNoShape">
              <a:avLst/>
            </a:prstTxWarp>
            <a:spAutoFit/>
          </a:bodyPr>
          <a:lstStyle>
            <a:lvl1pPr defTabSz="900561">
              <a:defRPr sz="1200" b="1">
                <a:latin typeface="Arial" charset="0"/>
              </a:defRPr>
            </a:lvl1pPr>
          </a:lstStyle>
          <a:p>
            <a:pPr>
              <a:defRPr/>
            </a:pPr>
            <a:endParaRPr lang="en-US" altLang="en-US"/>
          </a:p>
        </p:txBody>
      </p:sp>
      <p:sp>
        <p:nvSpPr>
          <p:cNvPr id="41989" name="Rectangle 5"/>
          <p:cNvSpPr>
            <a:spLocks noGrp="1" noChangeArrowheads="1"/>
          </p:cNvSpPr>
          <p:nvPr>
            <p:ph type="sldNum" sz="quarter" idx="3"/>
          </p:nvPr>
        </p:nvSpPr>
        <p:spPr bwMode="auto">
          <a:xfrm>
            <a:off x="6602413" y="9036050"/>
            <a:ext cx="369887" cy="274638"/>
          </a:xfrm>
          <a:prstGeom prst="rect">
            <a:avLst/>
          </a:prstGeom>
          <a:noFill/>
          <a:ln w="9525">
            <a:noFill/>
            <a:miter lim="800000"/>
            <a:headEnd/>
            <a:tailEnd/>
          </a:ln>
          <a:effectLst/>
        </p:spPr>
        <p:txBody>
          <a:bodyPr vert="horz" wrap="none" lIns="90038" tIns="45018" rIns="90038" bIns="45018" numCol="1" anchor="b" anchorCtr="0" compatLnSpc="1">
            <a:prstTxWarp prst="textNoShape">
              <a:avLst/>
            </a:prstTxWarp>
            <a:spAutoFit/>
          </a:bodyPr>
          <a:lstStyle>
            <a:lvl1pPr algn="r" defTabSz="900561">
              <a:defRPr sz="1200" b="1">
                <a:latin typeface="Arial" charset="0"/>
              </a:defRPr>
            </a:lvl1pPr>
          </a:lstStyle>
          <a:p>
            <a:pPr>
              <a:defRPr/>
            </a:pPr>
            <a:fld id="{9CFBEC42-ACA4-4224-9447-4EA58057785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182563" cy="274638"/>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lvl1pPr defTabSz="900561">
              <a:defRPr sz="1200" b="1">
                <a:latin typeface="Arial" charset="0"/>
              </a:defRPr>
            </a:lvl1pPr>
          </a:lstStyle>
          <a:p>
            <a:pPr>
              <a:defRPr/>
            </a:pPr>
            <a:endParaRPr lang="en-US" altLang="en-US"/>
          </a:p>
        </p:txBody>
      </p:sp>
      <p:sp>
        <p:nvSpPr>
          <p:cNvPr id="39939" name="Rectangle 3"/>
          <p:cNvSpPr>
            <a:spLocks noGrp="1" noChangeArrowheads="1"/>
          </p:cNvSpPr>
          <p:nvPr>
            <p:ph type="dt" idx="1"/>
          </p:nvPr>
        </p:nvSpPr>
        <p:spPr bwMode="auto">
          <a:xfrm>
            <a:off x="6789738" y="0"/>
            <a:ext cx="182562" cy="274638"/>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lvl1pPr algn="r" defTabSz="900561">
              <a:defRPr sz="1200" b="1">
                <a:latin typeface="Arial"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33475" y="674688"/>
            <a:ext cx="4713288" cy="3533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09638" y="4430713"/>
            <a:ext cx="2695575" cy="1244600"/>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9942" name="Rectangle 6"/>
          <p:cNvSpPr>
            <a:spLocks noGrp="1" noChangeArrowheads="1"/>
          </p:cNvSpPr>
          <p:nvPr>
            <p:ph type="ftr" sz="quarter" idx="4"/>
          </p:nvPr>
        </p:nvSpPr>
        <p:spPr bwMode="auto">
          <a:xfrm>
            <a:off x="0" y="9036050"/>
            <a:ext cx="182563" cy="274638"/>
          </a:xfrm>
          <a:prstGeom prst="rect">
            <a:avLst/>
          </a:prstGeom>
          <a:noFill/>
          <a:ln w="9525">
            <a:noFill/>
            <a:miter lim="800000"/>
            <a:headEnd/>
            <a:tailEnd/>
          </a:ln>
          <a:effectLst/>
        </p:spPr>
        <p:txBody>
          <a:bodyPr vert="horz" wrap="none" lIns="90038" tIns="45018" rIns="90038" bIns="45018" numCol="1" anchor="b" anchorCtr="0" compatLnSpc="1">
            <a:prstTxWarp prst="textNoShape">
              <a:avLst/>
            </a:prstTxWarp>
            <a:spAutoFit/>
          </a:bodyPr>
          <a:lstStyle>
            <a:lvl1pPr defTabSz="900561">
              <a:defRPr sz="1200" b="1">
                <a:latin typeface="Arial" charset="0"/>
              </a:defRPr>
            </a:lvl1pPr>
          </a:lstStyle>
          <a:p>
            <a:pPr>
              <a:defRPr/>
            </a:pPr>
            <a:endParaRPr lang="en-US" altLang="en-US"/>
          </a:p>
        </p:txBody>
      </p:sp>
      <p:sp>
        <p:nvSpPr>
          <p:cNvPr id="39943" name="Rectangle 7"/>
          <p:cNvSpPr>
            <a:spLocks noGrp="1" noChangeArrowheads="1"/>
          </p:cNvSpPr>
          <p:nvPr>
            <p:ph type="sldNum" sz="quarter" idx="5"/>
          </p:nvPr>
        </p:nvSpPr>
        <p:spPr bwMode="auto">
          <a:xfrm>
            <a:off x="6602413" y="9036050"/>
            <a:ext cx="369887" cy="274638"/>
          </a:xfrm>
          <a:prstGeom prst="rect">
            <a:avLst/>
          </a:prstGeom>
          <a:noFill/>
          <a:ln w="9525">
            <a:noFill/>
            <a:miter lim="800000"/>
            <a:headEnd/>
            <a:tailEnd/>
          </a:ln>
          <a:effectLst/>
        </p:spPr>
        <p:txBody>
          <a:bodyPr vert="horz" wrap="none" lIns="90038" tIns="45018" rIns="90038" bIns="45018" numCol="1" anchor="b" anchorCtr="0" compatLnSpc="1">
            <a:prstTxWarp prst="textNoShape">
              <a:avLst/>
            </a:prstTxWarp>
            <a:spAutoFit/>
          </a:bodyPr>
          <a:lstStyle>
            <a:lvl1pPr algn="r" defTabSz="900561">
              <a:defRPr sz="1200" b="1">
                <a:latin typeface="Arial" charset="0"/>
              </a:defRPr>
            </a:lvl1pPr>
          </a:lstStyle>
          <a:p>
            <a:pPr>
              <a:defRPr/>
            </a:pPr>
            <a:fld id="{268229B4-6F96-402F-AFDA-BCABE29F4A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xfrm>
            <a:off x="6705600" y="9036050"/>
            <a:ext cx="2667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defRPr sz="2400">
                <a:solidFill>
                  <a:schemeClr val="tx1"/>
                </a:solidFill>
                <a:latin typeface="Arial" panose="020B0604020202020204" pitchFamily="34" charset="0"/>
              </a:defRPr>
            </a:lvl1pPr>
            <a:lvl2pPr marL="739775" indent="-284163" defTabSz="898525">
              <a:defRPr sz="2400">
                <a:solidFill>
                  <a:schemeClr val="tx1"/>
                </a:solidFill>
                <a:latin typeface="Arial" panose="020B0604020202020204" pitchFamily="34" charset="0"/>
              </a:defRPr>
            </a:lvl2pPr>
            <a:lvl3pPr marL="1139825" indent="-227013" defTabSz="898525">
              <a:defRPr sz="2400">
                <a:solidFill>
                  <a:schemeClr val="tx1"/>
                </a:solidFill>
                <a:latin typeface="Arial" panose="020B0604020202020204" pitchFamily="34" charset="0"/>
              </a:defRPr>
            </a:lvl3pPr>
            <a:lvl4pPr marL="1597025" indent="-227013" defTabSz="898525">
              <a:defRPr sz="2400">
                <a:solidFill>
                  <a:schemeClr val="tx1"/>
                </a:solidFill>
                <a:latin typeface="Arial" panose="020B0604020202020204" pitchFamily="34" charset="0"/>
              </a:defRPr>
            </a:lvl4pPr>
            <a:lvl5pPr marL="2052638" indent="-227013" defTabSz="898525">
              <a:defRPr sz="2400">
                <a:solidFill>
                  <a:schemeClr val="tx1"/>
                </a:solidFill>
                <a:latin typeface="Arial" panose="020B0604020202020204" pitchFamily="34" charset="0"/>
              </a:defRPr>
            </a:lvl5pPr>
            <a:lvl6pPr marL="2509838" indent="-227013" defTabSz="898525" eaLnBrk="0" fontAlgn="base" hangingPunct="0">
              <a:spcBef>
                <a:spcPct val="0"/>
              </a:spcBef>
              <a:spcAft>
                <a:spcPct val="0"/>
              </a:spcAft>
              <a:defRPr sz="2400">
                <a:solidFill>
                  <a:schemeClr val="tx1"/>
                </a:solidFill>
                <a:latin typeface="Arial" panose="020B0604020202020204" pitchFamily="34" charset="0"/>
              </a:defRPr>
            </a:lvl6pPr>
            <a:lvl7pPr marL="2967038" indent="-227013" defTabSz="898525" eaLnBrk="0" fontAlgn="base" hangingPunct="0">
              <a:spcBef>
                <a:spcPct val="0"/>
              </a:spcBef>
              <a:spcAft>
                <a:spcPct val="0"/>
              </a:spcAft>
              <a:defRPr sz="2400">
                <a:solidFill>
                  <a:schemeClr val="tx1"/>
                </a:solidFill>
                <a:latin typeface="Arial" panose="020B0604020202020204" pitchFamily="34" charset="0"/>
              </a:defRPr>
            </a:lvl7pPr>
            <a:lvl8pPr marL="3424238" indent="-227013" defTabSz="898525" eaLnBrk="0" fontAlgn="base" hangingPunct="0">
              <a:spcBef>
                <a:spcPct val="0"/>
              </a:spcBef>
              <a:spcAft>
                <a:spcPct val="0"/>
              </a:spcAft>
              <a:defRPr sz="2400">
                <a:solidFill>
                  <a:schemeClr val="tx1"/>
                </a:solidFill>
                <a:latin typeface="Arial" panose="020B0604020202020204" pitchFamily="34" charset="0"/>
              </a:defRPr>
            </a:lvl8pPr>
            <a:lvl9pPr marL="3881438" indent="-227013" defTabSz="898525" eaLnBrk="0" fontAlgn="base" hangingPunct="0">
              <a:spcBef>
                <a:spcPct val="0"/>
              </a:spcBef>
              <a:spcAft>
                <a:spcPct val="0"/>
              </a:spcAft>
              <a:defRPr sz="2400">
                <a:solidFill>
                  <a:schemeClr val="tx1"/>
                </a:solidFill>
                <a:latin typeface="Arial" panose="020B0604020202020204" pitchFamily="34" charset="0"/>
              </a:defRPr>
            </a:lvl9pPr>
          </a:lstStyle>
          <a:p>
            <a:fld id="{1039CD4B-179E-4B95-ADB7-D285CEB40B4C}"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Notes Placeholder 1"/>
          <p:cNvSpPr>
            <a:spLocks noGrp="1"/>
          </p:cNvSpPr>
          <p:nvPr>
            <p:ph type="body" idx="1"/>
          </p:nvPr>
        </p:nvSpPr>
        <p:spPr>
          <a:xfrm>
            <a:off x="909638" y="4430713"/>
            <a:ext cx="1809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xfrm>
            <a:off x="909638" y="4430713"/>
            <a:ext cx="182562"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a:xfrm>
            <a:off x="6705600" y="9034463"/>
            <a:ext cx="26670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Arial" panose="020B0604020202020204" pitchFamily="34" charset="0"/>
              </a:defRPr>
            </a:lvl1pPr>
            <a:lvl2pPr marL="749300" indent="-287338" defTabSz="900113">
              <a:defRPr sz="2400">
                <a:solidFill>
                  <a:schemeClr val="tx1"/>
                </a:solidFill>
                <a:latin typeface="Arial" panose="020B0604020202020204" pitchFamily="34" charset="0"/>
              </a:defRPr>
            </a:lvl2pPr>
            <a:lvl3pPr marL="1152525" indent="-230188" defTabSz="900113">
              <a:defRPr sz="2400">
                <a:solidFill>
                  <a:schemeClr val="tx1"/>
                </a:solidFill>
                <a:latin typeface="Arial" panose="020B0604020202020204" pitchFamily="34" charset="0"/>
              </a:defRPr>
            </a:lvl3pPr>
            <a:lvl4pPr marL="1614488" indent="-230188" defTabSz="900113">
              <a:defRPr sz="2400">
                <a:solidFill>
                  <a:schemeClr val="tx1"/>
                </a:solidFill>
                <a:latin typeface="Arial" panose="020B0604020202020204" pitchFamily="34" charset="0"/>
              </a:defRPr>
            </a:lvl4pPr>
            <a:lvl5pPr marL="2076450" indent="-230188" defTabSz="900113">
              <a:defRPr sz="2400">
                <a:solidFill>
                  <a:schemeClr val="tx1"/>
                </a:solidFill>
                <a:latin typeface="Arial" panose="020B0604020202020204" pitchFamily="34" charset="0"/>
              </a:defRPr>
            </a:lvl5pPr>
            <a:lvl6pPr marL="2533650" indent="-230188" defTabSz="900113" eaLnBrk="0" fontAlgn="base" hangingPunct="0">
              <a:spcBef>
                <a:spcPct val="0"/>
              </a:spcBef>
              <a:spcAft>
                <a:spcPct val="0"/>
              </a:spcAft>
              <a:defRPr sz="2400">
                <a:solidFill>
                  <a:schemeClr val="tx1"/>
                </a:solidFill>
                <a:latin typeface="Arial" panose="020B0604020202020204" pitchFamily="34" charset="0"/>
              </a:defRPr>
            </a:lvl6pPr>
            <a:lvl7pPr marL="2990850" indent="-230188" defTabSz="900113" eaLnBrk="0" fontAlgn="base" hangingPunct="0">
              <a:spcBef>
                <a:spcPct val="0"/>
              </a:spcBef>
              <a:spcAft>
                <a:spcPct val="0"/>
              </a:spcAft>
              <a:defRPr sz="2400">
                <a:solidFill>
                  <a:schemeClr val="tx1"/>
                </a:solidFill>
                <a:latin typeface="Arial" panose="020B0604020202020204" pitchFamily="34" charset="0"/>
              </a:defRPr>
            </a:lvl7pPr>
            <a:lvl8pPr marL="3448050" indent="-230188" defTabSz="900113" eaLnBrk="0" fontAlgn="base" hangingPunct="0">
              <a:spcBef>
                <a:spcPct val="0"/>
              </a:spcBef>
              <a:spcAft>
                <a:spcPct val="0"/>
              </a:spcAft>
              <a:defRPr sz="2400">
                <a:solidFill>
                  <a:schemeClr val="tx1"/>
                </a:solidFill>
                <a:latin typeface="Arial" panose="020B0604020202020204" pitchFamily="34" charset="0"/>
              </a:defRPr>
            </a:lvl8pPr>
            <a:lvl9pPr marL="3905250" indent="-230188" defTabSz="900113" eaLnBrk="0" fontAlgn="base" hangingPunct="0">
              <a:spcBef>
                <a:spcPct val="0"/>
              </a:spcBef>
              <a:spcAft>
                <a:spcPct val="0"/>
              </a:spcAft>
              <a:defRPr sz="2400">
                <a:solidFill>
                  <a:schemeClr val="tx1"/>
                </a:solidFill>
                <a:latin typeface="Arial" panose="020B0604020202020204" pitchFamily="34" charset="0"/>
              </a:defRPr>
            </a:lvl9pPr>
          </a:lstStyle>
          <a:p>
            <a:fld id="{D688F317-7E60-4B7E-8FF6-F6AFB7B6B170}" type="slidenum">
              <a:rPr lang="en-US" altLang="en-US" sz="1200" smtClean="0"/>
              <a:pPr/>
              <a:t>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Graphics\BRIEFS\CSSARS\pics&amp;logos\redbar.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269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828800" y="2286000"/>
            <a:ext cx="6629400" cy="1143000"/>
          </a:xfrm>
          <a:effectLst/>
        </p:spPr>
        <p:txBody>
          <a:bodyPr/>
          <a:lstStyle>
            <a:lvl1pPr>
              <a:defRPr i="1"/>
            </a:lvl1pPr>
          </a:lstStyle>
          <a:p>
            <a:r>
              <a:rPr lang="en-US"/>
              <a:t>CLICK TO EDIT MASTER TITLE STYLE</a:t>
            </a:r>
          </a:p>
        </p:txBody>
      </p:sp>
      <p:sp>
        <p:nvSpPr>
          <p:cNvPr id="3075" name="Rectangle 3"/>
          <p:cNvSpPr>
            <a:spLocks noGrp="1" noChangeArrowheads="1"/>
          </p:cNvSpPr>
          <p:nvPr>
            <p:ph type="subTitle" idx="1"/>
          </p:nvPr>
        </p:nvSpPr>
        <p:spPr>
          <a:xfrm>
            <a:off x="1828800" y="43434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lgn="l">
              <a:defRPr/>
            </a:lvl1pPr>
          </a:lstStyle>
          <a:p>
            <a:pPr>
              <a:defRPr/>
            </a:pPr>
            <a:fld id="{E0049E84-C3C1-474A-9986-B8C52A19A90A}" type="datetime1">
              <a:rPr lang="en-US" altLang="en-US"/>
              <a:pPr>
                <a:defRPr/>
              </a:pPr>
              <a:t>10/17/2024</a:t>
            </a:fld>
            <a:endParaRPr lang="en-US" alt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lgn="ctr">
              <a:defRPr sz="1400">
                <a:solidFill>
                  <a:schemeClr val="tx1"/>
                </a:solidFill>
              </a:defRPr>
            </a:lvl1pPr>
          </a:lstStyle>
          <a:p>
            <a:pPr>
              <a:defRPr/>
            </a:pPr>
            <a:r>
              <a:rPr lang="en-US"/>
              <a:t>UNCLASSIFIED</a:t>
            </a: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lgn="r">
              <a:defRPr/>
            </a:lvl1pPr>
          </a:lstStyle>
          <a:p>
            <a:pPr>
              <a:defRPr/>
            </a:pPr>
            <a:fld id="{CC3923A5-5466-4E2E-B38A-284A8117D6FB}" type="slidenum">
              <a:rPr lang="en-US" altLang="en-US"/>
              <a:pPr>
                <a:defRPr/>
              </a:pPr>
              <a:t>‹#›</a:t>
            </a:fld>
            <a:endParaRPr lang="en-US" altLang="en-US"/>
          </a:p>
        </p:txBody>
      </p:sp>
    </p:spTree>
    <p:extLst>
      <p:ext uri="{BB962C8B-B14F-4D97-AF65-F5344CB8AC3E}">
        <p14:creationId xmlns:p14="http://schemas.microsoft.com/office/powerpoint/2010/main" val="37145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97FF545-4A11-47A2-9482-FB529145385A}" type="datetime1">
              <a:rPr lang="en-US" altLang="en-US"/>
              <a:pPr>
                <a:defRPr/>
              </a:pPr>
              <a:t>10/17/2024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7FCFE88-04AD-4184-9753-84B26108AE8E}" type="slidenum">
              <a:rPr lang="en-US" altLang="en-US"/>
              <a:pPr>
                <a:defRPr/>
              </a:pPr>
              <a:t>‹#›</a:t>
            </a:fld>
            <a:endParaRPr lang="en-US" altLang="en-US"/>
          </a:p>
        </p:txBody>
      </p:sp>
    </p:spTree>
    <p:extLst>
      <p:ext uri="{BB962C8B-B14F-4D97-AF65-F5344CB8AC3E}">
        <p14:creationId xmlns:p14="http://schemas.microsoft.com/office/powerpoint/2010/main" val="87247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D454B7-CB7F-4B74-B49E-BBFDCDB112FA}" type="datetime1">
              <a:rPr lang="en-US" altLang="en-US"/>
              <a:pPr>
                <a:defRPr/>
              </a:pPr>
              <a:t>10/17/2024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1A17B0E7-6767-4AA6-93C3-FB4BD599D2FC}" type="slidenum">
              <a:rPr lang="en-US" altLang="en-US"/>
              <a:pPr>
                <a:defRPr/>
              </a:pPr>
              <a:t>‹#›</a:t>
            </a:fld>
            <a:endParaRPr lang="en-US" altLang="en-US"/>
          </a:p>
        </p:txBody>
      </p:sp>
    </p:spTree>
    <p:extLst>
      <p:ext uri="{BB962C8B-B14F-4D97-AF65-F5344CB8AC3E}">
        <p14:creationId xmlns:p14="http://schemas.microsoft.com/office/powerpoint/2010/main" val="396245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7777D49-167D-4F17-94F5-89B7E4AF80ED}" type="datetime1">
              <a:rPr lang="en-US" altLang="en-US"/>
              <a:pPr>
                <a:defRPr/>
              </a:pPr>
              <a:t>10/17/2024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E162BDF-5EA9-445D-A1D6-4204A79F938B}" type="slidenum">
              <a:rPr lang="en-US" altLang="en-US"/>
              <a:pPr>
                <a:defRPr/>
              </a:pPr>
              <a:t>‹#›</a:t>
            </a:fld>
            <a:endParaRPr lang="en-US" altLang="en-US"/>
          </a:p>
        </p:txBody>
      </p:sp>
    </p:spTree>
    <p:extLst>
      <p:ext uri="{BB962C8B-B14F-4D97-AF65-F5344CB8AC3E}">
        <p14:creationId xmlns:p14="http://schemas.microsoft.com/office/powerpoint/2010/main" val="283459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006CA7F-7F42-49AE-BB55-D9726DF5068D}" type="datetime1">
              <a:rPr lang="en-US" altLang="en-US"/>
              <a:pPr>
                <a:defRPr/>
              </a:pPr>
              <a:t>10/17/2024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79CCFF3-2437-4D0A-A9E6-0F86921AB445}" type="slidenum">
              <a:rPr lang="en-US" altLang="en-US"/>
              <a:pPr>
                <a:defRPr/>
              </a:pPr>
              <a:t>‹#›</a:t>
            </a:fld>
            <a:endParaRPr lang="en-US" altLang="en-US"/>
          </a:p>
        </p:txBody>
      </p:sp>
    </p:spTree>
    <p:extLst>
      <p:ext uri="{BB962C8B-B14F-4D97-AF65-F5344CB8AC3E}">
        <p14:creationId xmlns:p14="http://schemas.microsoft.com/office/powerpoint/2010/main" val="129072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2ECD1F2-BFE0-4DFE-904B-454C846E7CD2}" type="datetime1">
              <a:rPr lang="en-US" altLang="en-US"/>
              <a:pPr>
                <a:defRPr/>
              </a:pPr>
              <a:t>10/17/2024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A4E1659-3F60-406E-993A-856B774A1F9B}" type="slidenum">
              <a:rPr lang="en-US" altLang="en-US"/>
              <a:pPr>
                <a:defRPr/>
              </a:pPr>
              <a:t>‹#›</a:t>
            </a:fld>
            <a:endParaRPr lang="en-US" altLang="en-US"/>
          </a:p>
        </p:txBody>
      </p:sp>
    </p:spTree>
    <p:extLst>
      <p:ext uri="{BB962C8B-B14F-4D97-AF65-F5344CB8AC3E}">
        <p14:creationId xmlns:p14="http://schemas.microsoft.com/office/powerpoint/2010/main" val="303567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FB1F22C-7152-4F7A-9F1F-392D747AA879}" type="datetime1">
              <a:rPr lang="en-US" altLang="en-US"/>
              <a:pPr>
                <a:defRPr/>
              </a:pPr>
              <a:t>10/17/2024</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19671661-8040-4F2F-A50C-93FE00BE87B9}" type="slidenum">
              <a:rPr lang="en-US" altLang="en-US"/>
              <a:pPr>
                <a:defRPr/>
              </a:pPr>
              <a:t>‹#›</a:t>
            </a:fld>
            <a:endParaRPr lang="en-US" altLang="en-US"/>
          </a:p>
        </p:txBody>
      </p:sp>
    </p:spTree>
    <p:extLst>
      <p:ext uri="{BB962C8B-B14F-4D97-AF65-F5344CB8AC3E}">
        <p14:creationId xmlns:p14="http://schemas.microsoft.com/office/powerpoint/2010/main" val="375786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8A9AFE2-A047-46BC-BCAD-04D5E883DB45}" type="datetime1">
              <a:rPr lang="en-US" altLang="en-US"/>
              <a:pPr>
                <a:defRPr/>
              </a:pPr>
              <a:t>10/17/2024</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406CE881-3642-4C35-96C9-02211056FDA5}" type="slidenum">
              <a:rPr lang="en-US" altLang="en-US"/>
              <a:pPr>
                <a:defRPr/>
              </a:pPr>
              <a:t>‹#›</a:t>
            </a:fld>
            <a:endParaRPr lang="en-US" altLang="en-US"/>
          </a:p>
        </p:txBody>
      </p:sp>
    </p:spTree>
    <p:extLst>
      <p:ext uri="{BB962C8B-B14F-4D97-AF65-F5344CB8AC3E}">
        <p14:creationId xmlns:p14="http://schemas.microsoft.com/office/powerpoint/2010/main" val="196125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FA2DAA4-173E-4541-8F9E-1C10727B8A06}" type="datetime1">
              <a:rPr lang="en-US" altLang="en-US"/>
              <a:pPr>
                <a:defRPr/>
              </a:pPr>
              <a:t>10/17/2024</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638545E8-B365-4293-82A8-802C69AB7544}" type="slidenum">
              <a:rPr lang="en-US" altLang="en-US"/>
              <a:pPr>
                <a:defRPr/>
              </a:pPr>
              <a:t>‹#›</a:t>
            </a:fld>
            <a:endParaRPr lang="en-US" altLang="en-US"/>
          </a:p>
        </p:txBody>
      </p:sp>
    </p:spTree>
    <p:extLst>
      <p:ext uri="{BB962C8B-B14F-4D97-AF65-F5344CB8AC3E}">
        <p14:creationId xmlns:p14="http://schemas.microsoft.com/office/powerpoint/2010/main" val="62057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ADDD35-FD68-4A80-9BBA-4174F0F9A9EE}" type="datetime1">
              <a:rPr lang="en-US" altLang="en-US"/>
              <a:pPr>
                <a:defRPr/>
              </a:pPr>
              <a:t>10/17/2024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AA5F0BD7-0CB9-4B51-98ED-109A5A8546FA}" type="slidenum">
              <a:rPr lang="en-US" altLang="en-US"/>
              <a:pPr>
                <a:defRPr/>
              </a:pPr>
              <a:t>‹#›</a:t>
            </a:fld>
            <a:endParaRPr lang="en-US" altLang="en-US"/>
          </a:p>
        </p:txBody>
      </p:sp>
    </p:spTree>
    <p:extLst>
      <p:ext uri="{BB962C8B-B14F-4D97-AF65-F5344CB8AC3E}">
        <p14:creationId xmlns:p14="http://schemas.microsoft.com/office/powerpoint/2010/main" val="42324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816768-77E5-421A-9BBC-2EA873B711D7}" type="datetime1">
              <a:rPr lang="en-US" altLang="en-US"/>
              <a:pPr>
                <a:defRPr/>
              </a:pPr>
              <a:t>10/17/2024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D1D91DE3-6989-4AB9-A318-3B57BF7F4030}" type="slidenum">
              <a:rPr lang="en-US" altLang="en-US"/>
              <a:pPr>
                <a:defRPr/>
              </a:pPr>
              <a:t>‹#›</a:t>
            </a:fld>
            <a:endParaRPr lang="en-US" altLang="en-US"/>
          </a:p>
        </p:txBody>
      </p:sp>
    </p:spTree>
    <p:extLst>
      <p:ext uri="{BB962C8B-B14F-4D97-AF65-F5344CB8AC3E}">
        <p14:creationId xmlns:p14="http://schemas.microsoft.com/office/powerpoint/2010/main" val="29894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C:/TEMP/Usmc.GI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C:/TEMP/bluebar.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304800"/>
            <a:ext cx="6781800" cy="5334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934200" y="6588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1E43D89-F87C-41D6-B153-2DA67624FDFE}" type="datetime1">
              <a:rPr lang="en-US" altLang="en-US"/>
              <a:pPr>
                <a:defRPr/>
              </a:pPr>
              <a:t>10/17/2024</a:t>
            </a:fld>
            <a:endParaRPr lang="en-US" altLang="en-US"/>
          </a:p>
        </p:txBody>
      </p:sp>
      <p:sp>
        <p:nvSpPr>
          <p:cNvPr id="1029" name="Rectangle 5"/>
          <p:cNvSpPr>
            <a:spLocks noGrp="1" noChangeArrowheads="1"/>
          </p:cNvSpPr>
          <p:nvPr>
            <p:ph type="ftr" sz="quarter" idx="3"/>
          </p:nvPr>
        </p:nvSpPr>
        <p:spPr bwMode="auto">
          <a:xfrm>
            <a:off x="6038850" y="6424613"/>
            <a:ext cx="2395538"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a:solidFill>
                  <a:srgbClr val="CC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709613" y="6376988"/>
            <a:ext cx="2185987"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en-US" altLang="en-US"/>
              <a:t>Slide </a:t>
            </a:r>
            <a:fld id="{401D94A7-AFD4-4052-9C01-E27499F2364C}" type="slidenum">
              <a:rPr lang="en-US" altLang="en-US"/>
              <a:pPr>
                <a:defRPr/>
              </a:pPr>
              <a:t>‹#›</a:t>
            </a:fld>
            <a:endParaRPr lang="en-US" altLang="en-US"/>
          </a:p>
        </p:txBody>
      </p:sp>
      <p:pic>
        <p:nvPicPr>
          <p:cNvPr id="1031" name="Picture 9" descr="C:\TEMP\bluebar.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0" y="914400"/>
            <a:ext cx="9144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C:\TEMP\Usmc.GIF"/>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304800" y="381000"/>
            <a:ext cx="12192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57"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Lst>
  <p:hf hdr="0" ftr="0"/>
  <p:txStyles>
    <p:titleStyle>
      <a:lvl1pPr algn="ctr" rtl="0" eaLnBrk="0" fontAlgn="base" hangingPunct="0">
        <a:spcBef>
          <a:spcPct val="0"/>
        </a:spcBef>
        <a:spcAft>
          <a:spcPct val="0"/>
        </a:spcAft>
        <a:defRPr sz="3200" b="1">
          <a:solidFill>
            <a:srgbClr val="FF0000"/>
          </a:solidFill>
          <a:latin typeface="+mj-lt"/>
          <a:ea typeface="+mj-ea"/>
          <a:cs typeface="+mj-cs"/>
        </a:defRPr>
      </a:lvl1pPr>
      <a:lvl2pPr algn="ctr" rtl="0" eaLnBrk="0" fontAlgn="base" hangingPunct="0">
        <a:spcBef>
          <a:spcPct val="0"/>
        </a:spcBef>
        <a:spcAft>
          <a:spcPct val="0"/>
        </a:spcAft>
        <a:defRPr sz="3200" b="1">
          <a:solidFill>
            <a:srgbClr val="FF0000"/>
          </a:solidFill>
          <a:latin typeface="Arial" charset="0"/>
        </a:defRPr>
      </a:lvl2pPr>
      <a:lvl3pPr algn="ctr" rtl="0" eaLnBrk="0" fontAlgn="base" hangingPunct="0">
        <a:spcBef>
          <a:spcPct val="0"/>
        </a:spcBef>
        <a:spcAft>
          <a:spcPct val="0"/>
        </a:spcAft>
        <a:defRPr sz="3200" b="1">
          <a:solidFill>
            <a:srgbClr val="FF0000"/>
          </a:solidFill>
          <a:latin typeface="Arial" charset="0"/>
        </a:defRPr>
      </a:lvl3pPr>
      <a:lvl4pPr algn="ctr" rtl="0" eaLnBrk="0" fontAlgn="base" hangingPunct="0">
        <a:spcBef>
          <a:spcPct val="0"/>
        </a:spcBef>
        <a:spcAft>
          <a:spcPct val="0"/>
        </a:spcAft>
        <a:defRPr sz="3200" b="1">
          <a:solidFill>
            <a:srgbClr val="FF0000"/>
          </a:solidFill>
          <a:latin typeface="Arial" charset="0"/>
        </a:defRPr>
      </a:lvl4pPr>
      <a:lvl5pPr algn="ctr" rtl="0" eaLnBrk="0" fontAlgn="base" hangingPunct="0">
        <a:spcBef>
          <a:spcPct val="0"/>
        </a:spcBef>
        <a:spcAft>
          <a:spcPct val="0"/>
        </a:spcAft>
        <a:defRPr sz="3200" b="1">
          <a:solidFill>
            <a:srgbClr val="FF0000"/>
          </a:solidFill>
          <a:latin typeface="Arial" charset="0"/>
        </a:defRPr>
      </a:lvl5pPr>
      <a:lvl6pPr marL="457200" algn="ctr" rtl="0" eaLnBrk="0" fontAlgn="base" hangingPunct="0">
        <a:spcBef>
          <a:spcPct val="0"/>
        </a:spcBef>
        <a:spcAft>
          <a:spcPct val="0"/>
        </a:spcAft>
        <a:defRPr sz="3200" b="1">
          <a:solidFill>
            <a:srgbClr val="FF0000"/>
          </a:solidFill>
          <a:latin typeface="Arial" charset="0"/>
        </a:defRPr>
      </a:lvl6pPr>
      <a:lvl7pPr marL="914400" algn="ctr" rtl="0" eaLnBrk="0" fontAlgn="base" hangingPunct="0">
        <a:spcBef>
          <a:spcPct val="0"/>
        </a:spcBef>
        <a:spcAft>
          <a:spcPct val="0"/>
        </a:spcAft>
        <a:defRPr sz="3200" b="1">
          <a:solidFill>
            <a:srgbClr val="FF0000"/>
          </a:solidFill>
          <a:latin typeface="Arial" charset="0"/>
        </a:defRPr>
      </a:lvl7pPr>
      <a:lvl8pPr marL="1371600" algn="ctr" rtl="0" eaLnBrk="0" fontAlgn="base" hangingPunct="0">
        <a:spcBef>
          <a:spcPct val="0"/>
        </a:spcBef>
        <a:spcAft>
          <a:spcPct val="0"/>
        </a:spcAft>
        <a:defRPr sz="3200" b="1">
          <a:solidFill>
            <a:srgbClr val="FF0000"/>
          </a:solidFill>
          <a:latin typeface="Arial" charset="0"/>
        </a:defRPr>
      </a:lvl8pPr>
      <a:lvl9pPr marL="1828800" algn="ctr" rtl="0" eaLnBrk="0" fontAlgn="base" hangingPunct="0">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2286000" y="609600"/>
            <a:ext cx="6629400" cy="1408113"/>
          </a:xfrm>
          <a:effectLst>
            <a:outerShdw blurRad="63500" dist="38099" dir="2700000" algn="ctr" rotWithShape="0">
              <a:schemeClr val="tx1">
                <a:alpha val="74997"/>
              </a:schemeClr>
            </a:outerShdw>
          </a:effectLst>
        </p:spPr>
        <p:txBody>
          <a:bodyPr/>
          <a:lstStyle/>
          <a:p>
            <a:pPr>
              <a:defRPr/>
            </a:pPr>
            <a:r>
              <a:rPr lang="en-US" altLang="en-US" sz="4000" i="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FY24 GySgt Selection </a:t>
            </a:r>
            <a:br>
              <a:rPr lang="en-US" altLang="en-US" sz="4000" i="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altLang="en-US" sz="4000" i="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Debrief</a:t>
            </a:r>
            <a:endParaRPr lang="en-US" altLang="en-US" sz="2800" b="0" i="0" dirty="0">
              <a:ln>
                <a:solidFill>
                  <a:srgbClr val="8E0000"/>
                </a:solidFill>
              </a:ln>
              <a:latin typeface="Times New Roman" panose="02020603050405020304" pitchFamily="18" charset="0"/>
              <a:cs typeface="Times New Roman" panose="02020603050405020304" pitchFamily="18" charset="0"/>
            </a:endParaRPr>
          </a:p>
        </p:txBody>
      </p:sp>
      <p:sp>
        <p:nvSpPr>
          <p:cNvPr id="5123" name="Text Box 3"/>
          <p:cNvSpPr txBox="1">
            <a:spLocks noChangeArrowheads="1"/>
          </p:cNvSpPr>
          <p:nvPr/>
        </p:nvSpPr>
        <p:spPr bwMode="auto">
          <a:xfrm>
            <a:off x="3052567" y="5323582"/>
            <a:ext cx="50962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Headquarters, United States Marine Corps</a:t>
            </a: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Manpower Management Records and Performance</a:t>
            </a: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Enlisted Career Counseling &amp; Evaluation Unit (MMPB-24)</a:t>
            </a: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Quantico, VA</a:t>
            </a:r>
          </a:p>
        </p:txBody>
      </p:sp>
      <p:pic>
        <p:nvPicPr>
          <p:cNvPr id="3" name="Picture 2">
            <a:extLst>
              <a:ext uri="{FF2B5EF4-FFF2-40B4-BE49-F238E27FC236}">
                <a16:creationId xmlns:a16="http://schemas.microsoft.com/office/drawing/2014/main" id="{D8A2A8FE-3B69-1320-741D-54B13573FF65}"/>
              </a:ext>
            </a:extLst>
          </p:cNvPr>
          <p:cNvPicPr>
            <a:picLocks noChangeAspect="1"/>
          </p:cNvPicPr>
          <p:nvPr/>
        </p:nvPicPr>
        <p:blipFill rotWithShape="1">
          <a:blip r:embed="rId3"/>
          <a:srcRect r="4436"/>
          <a:stretch/>
        </p:blipFill>
        <p:spPr>
          <a:xfrm>
            <a:off x="4572000" y="2029839"/>
            <a:ext cx="2057400" cy="30755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1267" name="Content Placeholder 2"/>
          <p:cNvSpPr>
            <a:spLocks noGrp="1" noChangeArrowheads="1"/>
          </p:cNvSpPr>
          <p:nvPr>
            <p:ph sz="half" idx="1"/>
          </p:nvPr>
        </p:nvSpPr>
        <p:spPr>
          <a:xfrm>
            <a:off x="1066800" y="1390650"/>
            <a:ext cx="74676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would you rank these competitive factors?</a:t>
            </a:r>
            <a:endParaRPr lang="en-US" altLang="en-US" b="1" dirty="0">
              <a:solidFill>
                <a:schemeClr val="accent6">
                  <a:lumMod val="50000"/>
                </a:schemeClr>
              </a:solidFill>
            </a:endParaRPr>
          </a:p>
        </p:txBody>
      </p:sp>
      <p:sp>
        <p:nvSpPr>
          <p:cNvPr id="11269"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368F6181-12AC-4B7D-9A07-55B246F0235B}"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10</a:t>
            </a:fld>
            <a:endParaRPr lang="en-US" altLang="en-US" sz="1400" dirty="0">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29277EE8-4AD7-B1D7-3CC8-6A82C94AACAE}"/>
              </a:ext>
            </a:extLst>
          </p:cNvPr>
          <p:cNvGraphicFramePr>
            <a:graphicFrameLocks/>
          </p:cNvGraphicFramePr>
          <p:nvPr>
            <p:extLst>
              <p:ext uri="{D42A27DB-BD31-4B8C-83A1-F6EECF244321}">
                <p14:modId xmlns:p14="http://schemas.microsoft.com/office/powerpoint/2010/main" val="2860686171"/>
              </p:ext>
            </p:extLst>
          </p:nvPr>
        </p:nvGraphicFramePr>
        <p:xfrm>
          <a:off x="1371600" y="1981200"/>
          <a:ext cx="662940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3315"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79D8E333-EA1F-45FE-B9B9-8C8B46C6814B}"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11</a:t>
            </a:fld>
            <a:endParaRPr lang="en-US" altLang="en-US" sz="1400" dirty="0">
              <a:latin typeface="Times New Roman" panose="02020603050405020304" pitchFamily="18" charset="0"/>
              <a:cs typeface="Times New Roman" panose="02020603050405020304" pitchFamily="18" charset="0"/>
            </a:endParaRPr>
          </a:p>
        </p:txBody>
      </p:sp>
      <p:sp>
        <p:nvSpPr>
          <p:cNvPr id="13316" name="TextBox 2"/>
          <p:cNvSpPr txBox="1">
            <a:spLocks noChangeArrowheads="1"/>
          </p:cNvSpPr>
          <p:nvPr/>
        </p:nvSpPr>
        <p:spPr bwMode="auto">
          <a:xfrm>
            <a:off x="1447801" y="1219200"/>
            <a:ext cx="678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you consider the size of an RS/RO’s profile when voting?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(seasoned profile v. new profile)</a:t>
            </a:r>
          </a:p>
        </p:txBody>
      </p:sp>
      <p:sp>
        <p:nvSpPr>
          <p:cNvPr id="3" name="Content Placeholder 2"/>
          <p:cNvSpPr>
            <a:spLocks noGrp="1"/>
          </p:cNvSpPr>
          <p:nvPr>
            <p:ph idx="1"/>
          </p:nvPr>
        </p:nvSpPr>
        <p:spPr>
          <a:xfrm>
            <a:off x="152400" y="2041525"/>
            <a:ext cx="8839200" cy="4130675"/>
          </a:xfrm>
        </p:spPr>
        <p:txBody>
          <a:bodyPr/>
          <a:lstStyle/>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3431A3B-31E8-53ED-2B19-53D0BA1A4D2F}"/>
              </a:ext>
            </a:extLst>
          </p:cNvPr>
          <p:cNvSpPr txBox="1">
            <a:spLocks/>
          </p:cNvSpPr>
          <p:nvPr/>
        </p:nvSpPr>
        <p:spPr bwMode="auto">
          <a:xfrm>
            <a:off x="838200" y="1915258"/>
            <a:ext cx="74676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169863" indent="-169863">
              <a:spcBef>
                <a:spcPts val="0"/>
              </a:spcBef>
              <a:spcAft>
                <a:spcPts val="0"/>
              </a:spcAft>
              <a:buFont typeface="Arial" panose="020B0604020202020204" pitchFamily="34" charset="0"/>
              <a:buChar char="•"/>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A bigger size usually means more experience.</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seasoned profile would give a clearer picture of where the Marine broke out since they are compared to many others. A new profile was still weighed but the comments then held a lot of weight.</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it was mentioned to pay attention to it, however, it still was reflected in the comments made by the RS/ROs. Regardless of the profile, how did they do at that time with that RS/RO.</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Absolutely, but everyone has to start at some point. Writing fitness reports is as much as an art as it is a science. However, an inexperienced 2ndLt can speak the truth about a Marine as anyone.</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Very little.</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the more seasoned the RS/RO profile made a significant difference in their ability when compared to the population of Marines.</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always but when there are doubts about what is written then I do look at it. Mostly the Marine’s overall record is an indicator of who they are and if the RS/RO supports what I see everywhere else, then it is an easy decision.</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Seasoned profiles held more weight.</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it’s important to know that you have a profile which means that I can trust that the RS and RO have experience in evaluating different individuals.</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a new profile is going to be taken into consideration. If the report looks average the comments become extremely important.</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and it was mentioned heavily whenever a smaller RS profile was seen.</a:t>
            </a:r>
          </a:p>
          <a:p>
            <a:pPr marL="169863" indent="-169863">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also if it is a very junior RS and RO then I consider experience writing reports as well.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295400" y="1219200"/>
            <a:ext cx="76962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a Marine received three reports from the same RS who had a small profile and the Marine was the 80, 90 and 100 RV or lower third, middle third, upper third, how did you view/interpret the Marine’s performance on that Rs’s profile?</a:t>
            </a:r>
            <a:endParaRPr lang="en-US" altLang="en-US" sz="2000" b="1" dirty="0">
              <a:solidFill>
                <a:schemeClr val="accent6">
                  <a:lumMod val="50000"/>
                </a:schemeClr>
              </a:solidFill>
            </a:endParaRPr>
          </a:p>
        </p:txBody>
      </p:sp>
      <p:sp>
        <p:nvSpPr>
          <p:cNvPr id="12293"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12</a:t>
            </a:fld>
            <a:endParaRPr lang="en-US" altLang="en-US" sz="1400" dirty="0">
              <a:latin typeface="Times New Roman" panose="02020603050405020304" pitchFamily="18" charset="0"/>
              <a:cs typeface="Times New Roman" panose="02020603050405020304" pitchFamily="18" charset="0"/>
            </a:endParaRPr>
          </a:p>
        </p:txBody>
      </p:sp>
      <p:graphicFrame>
        <p:nvGraphicFramePr>
          <p:cNvPr id="3" name="Content Placeholder 2">
            <a:extLst>
              <a:ext uri="{FF2B5EF4-FFF2-40B4-BE49-F238E27FC236}">
                <a16:creationId xmlns:a16="http://schemas.microsoft.com/office/drawing/2014/main" id="{69D5D711-5CCE-ECA3-9F8A-3AEBB62CAFAB}"/>
              </a:ext>
            </a:extLst>
          </p:cNvPr>
          <p:cNvGraphicFramePr>
            <a:graphicFrameLocks noGrp="1"/>
          </p:cNvGraphicFramePr>
          <p:nvPr>
            <p:ph sz="half" idx="2"/>
            <p:extLst>
              <p:ext uri="{D42A27DB-BD31-4B8C-83A1-F6EECF244321}">
                <p14:modId xmlns:p14="http://schemas.microsoft.com/office/powerpoint/2010/main" val="321036257"/>
              </p:ext>
            </p:extLst>
          </p:nvPr>
        </p:nvGraphicFramePr>
        <p:xfrm>
          <a:off x="268970" y="2590800"/>
          <a:ext cx="9220200" cy="42672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13A58F51-079D-50D9-5744-85C511C8A2C0}"/>
              </a:ext>
            </a:extLst>
          </p:cNvPr>
          <p:cNvCxnSpPr>
            <a:cxnSpLocks/>
          </p:cNvCxnSpPr>
          <p:nvPr/>
        </p:nvCxnSpPr>
        <p:spPr bwMode="auto">
          <a:xfrm>
            <a:off x="6430433" y="3019646"/>
            <a:ext cx="0" cy="1752600"/>
          </a:xfrm>
          <a:prstGeom prst="line">
            <a:avLst/>
          </a:prstGeom>
          <a:solidFill>
            <a:schemeClr val="accent1">
              <a:alpha val="50000"/>
            </a:schemeClr>
          </a:solidFill>
          <a:ln w="69850" cap="flat" cmpd="sng" algn="ctr">
            <a:solidFill>
              <a:srgbClr val="FF9900"/>
            </a:solidFill>
            <a:prstDash val="solid"/>
            <a:round/>
            <a:headEnd type="diamond" w="med" len="med"/>
            <a:tailEnd type="triangle" w="med" len="med"/>
          </a:ln>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066800" y="1162050"/>
            <a:ext cx="72390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Which area did you rely on to paint the overall picture, </a:t>
            </a:r>
          </a:p>
          <a:p>
            <a:pPr marL="0" indent="0" algn="ctr">
              <a:spcBef>
                <a:spcPts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the Marine’s relative value or section I &amp; K comments?</a:t>
            </a:r>
            <a:endParaRPr lang="en-US" altLang="en-US" b="1" dirty="0">
              <a:solidFill>
                <a:schemeClr val="accent6">
                  <a:lumMod val="50000"/>
                </a:schemeClr>
              </a:solidFill>
            </a:endParaRP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8410354" y="6509161"/>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13</a:t>
            </a:fld>
            <a:endParaRPr lang="en-US" altLang="en-US"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3EFAE7B-A679-7003-6A79-5A0D66C0A0F5}"/>
              </a:ext>
            </a:extLst>
          </p:cNvPr>
          <p:cNvSpPr txBox="1"/>
          <p:nvPr/>
        </p:nvSpPr>
        <p:spPr>
          <a:xfrm>
            <a:off x="876300" y="1981200"/>
            <a:ext cx="7391400" cy="4708981"/>
          </a:xfrm>
          <a:prstGeom prst="rect">
            <a:avLst/>
          </a:prstGeom>
          <a:noFill/>
        </p:spPr>
        <p:txBody>
          <a:bodyPr wrap="square">
            <a:spAutoFit/>
          </a:bodyPr>
          <a:lstStyle/>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 blend of both.</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Section I.</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Both, but I look at the RV/assessment before scanning the comments.</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Whichever provided the best outcome for MRO. The benefit always went to MRO.</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Both - need to match up; depends.</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relative value.</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RVs and comments combined told a clear sight picture of a Marine's performance.</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comments.</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Comments and values were both necessary to paint the picture.</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ended up being the relative value, training stats as well as education. Was this Marine still trying to improve or did they get stagnant? A lot of the comments did help out but they were pretty generic.</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For question 5, we briefed how Marines can be competing against themselves in a profile like that. For this question, the whole record is important; RVs and comments together.</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Relative value because it considered all RS/RO profiles.</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Marine’s relative value, however, it's always verified with comments.</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 use the combination of both sections I/K and RV.</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 mix of both the relative value and comments.</a:t>
            </a:r>
          </a:p>
          <a:p>
            <a:pPr marL="169863" indent="-169863">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RV unless the Section I or K draws attention to the competitiveness of the RS/RO profile. Otherwise, it paints the picture that the RS or RO doesn't know what they are doing.</a:t>
            </a:r>
          </a:p>
        </p:txBody>
      </p:sp>
    </p:spTree>
    <p:extLst>
      <p:ext uri="{BB962C8B-B14F-4D97-AF65-F5344CB8AC3E}">
        <p14:creationId xmlns:p14="http://schemas.microsoft.com/office/powerpoint/2010/main" val="380587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914400" y="1227992"/>
            <a:ext cx="7467600" cy="666750"/>
          </a:xfrm>
        </p:spPr>
        <p:txBody>
          <a:bodyPr/>
          <a:lstStyle/>
          <a:p>
            <a:pPr marL="0" indent="0" algn="ctr">
              <a:buFontTx/>
              <a:buNone/>
            </a:pPr>
            <a:r>
              <a:rPr lang="en-US" altLang="en-US" sz="1900" b="1" dirty="0">
                <a:solidFill>
                  <a:schemeClr val="accent6">
                    <a:lumMod val="50000"/>
                  </a:schemeClr>
                </a:solidFill>
                <a:latin typeface="Times New Roman" panose="02020603050405020304" pitchFamily="18" charset="0"/>
                <a:cs typeface="Times New Roman" panose="02020603050405020304" pitchFamily="18" charset="0"/>
              </a:rPr>
              <a:t>How is it viewed when the RS/RO comments did not match</a:t>
            </a:r>
          </a:p>
          <a:p>
            <a:pPr marL="0" indent="0" algn="ctr">
              <a:spcBef>
                <a:spcPts val="0"/>
              </a:spcBef>
              <a:buFontTx/>
              <a:buNone/>
            </a:pPr>
            <a:r>
              <a:rPr lang="en-US" altLang="en-US" sz="1900" b="1" dirty="0">
                <a:solidFill>
                  <a:schemeClr val="accent6">
                    <a:lumMod val="50000"/>
                  </a:schemeClr>
                </a:solidFill>
                <a:latin typeface="Times New Roman" panose="02020603050405020304" pitchFamily="18" charset="0"/>
                <a:cs typeface="Times New Roman" panose="02020603050405020304" pitchFamily="18" charset="0"/>
              </a:rPr>
              <a:t> the relative value/comparative assessment?</a:t>
            </a:r>
          </a:p>
        </p:txBody>
      </p:sp>
      <p:sp>
        <p:nvSpPr>
          <p:cNvPr id="12293" name="Slide Number Placeholder 4"/>
          <p:cNvSpPr>
            <a:spLocks noGrp="1"/>
          </p:cNvSpPr>
          <p:nvPr>
            <p:ph type="sldNum" sz="quarter" idx="12"/>
          </p:nvPr>
        </p:nvSpPr>
        <p:spPr>
          <a:xfrm>
            <a:off x="8382000" y="6504467"/>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14</a:t>
            </a:fld>
            <a:endParaRPr lang="en-US" alt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1642D06-471A-2E80-15B0-A5F4226B00D6}"/>
              </a:ext>
            </a:extLst>
          </p:cNvPr>
          <p:cNvSpPr txBox="1"/>
          <p:nvPr/>
        </p:nvSpPr>
        <p:spPr>
          <a:xfrm>
            <a:off x="709613" y="2021681"/>
            <a:ext cx="7467600" cy="4924425"/>
          </a:xfrm>
          <a:prstGeom prst="rect">
            <a:avLst/>
          </a:prstGeom>
          <a:noFill/>
        </p:spPr>
        <p:txBody>
          <a:bodyPr wrap="square">
            <a:spAutoFit/>
          </a:bodyPr>
          <a:lstStyle/>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tie goes to the Marine. I focused on what the Marine did: training, education, PME etc.</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Lack of care from all.</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Rely on other areas of record.</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value whichever is more favorable to the MRO.</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Section I mattered more.</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viewed it as the RS and RO did not correctly maintain their values/assessments.</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comments are strong, perhaps a mismanaged profile, if values are stronger than comments perhaps a bad writer.</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They counteracted each other, and more value was placed on the whole Marine concept.</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told me the RS/RO either wasn't paying attention or they didn't want to have a hard conversation with their Marine (about poor performance). It took credibility away from the RS/RO in either case.</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To me it is as if he did not want to be honest about how he really felt about the Marine in the comments, so he "said" it in the markings and assessment.</a:t>
            </a:r>
          </a:p>
          <a:p>
            <a:pPr marL="233363" indent="-2333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raised questions. Generally, high praise with low marks, I trust the marks unless there's a reason apparent (reporting official explains profile or circumstances, MOS burn apparent, </a:t>
            </a:r>
            <a:r>
              <a:rPr lang="en-US" sz="1600" dirty="0" err="1">
                <a:latin typeface="Times New Roman" panose="02020603050405020304" pitchFamily="18" charset="0"/>
                <a:cs typeface="Times New Roman" panose="02020603050405020304" pitchFamily="18" charset="0"/>
              </a:rPr>
              <a:t>etc</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US" sz="1050" dirty="0"/>
          </a:p>
        </p:txBody>
      </p:sp>
    </p:spTree>
    <p:extLst>
      <p:ext uri="{BB962C8B-B14F-4D97-AF65-F5344CB8AC3E}">
        <p14:creationId xmlns:p14="http://schemas.microsoft.com/office/powerpoint/2010/main" val="30318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914400" y="1227992"/>
            <a:ext cx="7467600" cy="666750"/>
          </a:xfrm>
        </p:spPr>
        <p:txBody>
          <a:bodyPr/>
          <a:lstStyle/>
          <a:p>
            <a:pPr marL="0" indent="0" algn="ctr">
              <a:buFontTx/>
              <a:buNone/>
            </a:pPr>
            <a:r>
              <a:rPr lang="en-US" altLang="en-US" sz="1900" b="1" dirty="0">
                <a:solidFill>
                  <a:schemeClr val="accent6">
                    <a:lumMod val="50000"/>
                  </a:schemeClr>
                </a:solidFill>
                <a:latin typeface="Times New Roman" panose="02020603050405020304" pitchFamily="18" charset="0"/>
                <a:cs typeface="Times New Roman" panose="02020603050405020304" pitchFamily="18" charset="0"/>
              </a:rPr>
              <a:t>How is it viewed when the RS/RO comments did not match</a:t>
            </a:r>
          </a:p>
          <a:p>
            <a:pPr marL="0" indent="0" algn="ctr">
              <a:spcBef>
                <a:spcPts val="0"/>
              </a:spcBef>
              <a:buFontTx/>
              <a:buNone/>
            </a:pPr>
            <a:r>
              <a:rPr lang="en-US" altLang="en-US" sz="1900" b="1" dirty="0">
                <a:solidFill>
                  <a:schemeClr val="accent6">
                    <a:lumMod val="50000"/>
                  </a:schemeClr>
                </a:solidFill>
                <a:latin typeface="Times New Roman" panose="02020603050405020304" pitchFamily="18" charset="0"/>
                <a:cs typeface="Times New Roman" panose="02020603050405020304" pitchFamily="18" charset="0"/>
              </a:rPr>
              <a:t> the relative value/comparative assessment? Continued…</a:t>
            </a:r>
          </a:p>
        </p:txBody>
      </p:sp>
      <p:sp>
        <p:nvSpPr>
          <p:cNvPr id="12293" name="Slide Number Placeholder 4"/>
          <p:cNvSpPr>
            <a:spLocks noGrp="1"/>
          </p:cNvSpPr>
          <p:nvPr>
            <p:ph type="sldNum" sz="quarter" idx="12"/>
          </p:nvPr>
        </p:nvSpPr>
        <p:spPr>
          <a:xfrm>
            <a:off x="8382000" y="6504467"/>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15</a:t>
            </a:fld>
            <a:endParaRPr lang="en-US" alt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1642D06-471A-2E80-15B0-A5F4226B00D6}"/>
              </a:ext>
            </a:extLst>
          </p:cNvPr>
          <p:cNvSpPr txBox="1"/>
          <p:nvPr/>
        </p:nvSpPr>
        <p:spPr>
          <a:xfrm>
            <a:off x="762000" y="2084725"/>
            <a:ext cx="7467600" cy="3939540"/>
          </a:xfrm>
          <a:prstGeom prst="rect">
            <a:avLst/>
          </a:prstGeom>
          <a:noFill/>
        </p:spPr>
        <p:txBody>
          <a:bodyPr wrap="square">
            <a:spAutoFit/>
          </a:bodyPr>
          <a:lstStyle/>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Mainly that they didn't care about the Marine's performance.</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can be annoying but being an 80 RV does not mean a bad Marine.</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RS/RO don’t know what they are doing.</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RS commendations were viewed as a better assessment of the Marine as a result of more consistent day-to-day interactions.</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Points to RS/RO not knowing or keeping track of profile.</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made it a little more difficult to decipher and analyze, but generally the relative value/comparative assessment held more weight.</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would depend on the strength of the comments. However, strong comments with a strong promotion recommendation would seal the deal.</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happens far too often, and I can decipher what is going on as long as the comments are clear and concise.</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They don't agree.</a:t>
            </a:r>
          </a:p>
          <a:p>
            <a:pPr marL="169863" indent="-16986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They either don’t know what they are doing, or they failed to make comments which reflect the competitiveness of their profiles.</a:t>
            </a:r>
          </a:p>
          <a:p>
            <a:pPr marL="171450" indent="-171450">
              <a:buFont typeface="Arial" panose="020B0604020202020204" pitchFamily="34" charset="0"/>
              <a:buChar char="•"/>
            </a:pPr>
            <a:endParaRPr lang="en-US" sz="1050" dirty="0"/>
          </a:p>
        </p:txBody>
      </p:sp>
    </p:spTree>
    <p:extLst>
      <p:ext uri="{BB962C8B-B14F-4D97-AF65-F5344CB8AC3E}">
        <p14:creationId xmlns:p14="http://schemas.microsoft.com/office/powerpoint/2010/main" val="142283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473200" y="1267083"/>
            <a:ext cx="7467600" cy="666750"/>
          </a:xfrm>
        </p:spPr>
        <p:txBody>
          <a:bodyPr/>
          <a:lstStyle/>
          <a:p>
            <a:pPr marL="0" indent="0" algn="ctr">
              <a:buFontTx/>
              <a:buNone/>
            </a:pPr>
            <a:r>
              <a:rPr lang="en-US" altLang="en-US" sz="1900" b="1" dirty="0">
                <a:solidFill>
                  <a:schemeClr val="accent6">
                    <a:lumMod val="50000"/>
                  </a:schemeClr>
                </a:solidFill>
                <a:latin typeface="Times New Roman" panose="02020603050405020304" pitchFamily="18" charset="0"/>
                <a:cs typeface="Times New Roman" panose="02020603050405020304" pitchFamily="18" charset="0"/>
              </a:rPr>
              <a:t>How important was a promotion recommendation from </a:t>
            </a:r>
          </a:p>
          <a:p>
            <a:pPr marL="0" indent="0" algn="ctr">
              <a:spcBef>
                <a:spcPts val="24"/>
              </a:spcBef>
              <a:buFontTx/>
              <a:buNone/>
            </a:pPr>
            <a:r>
              <a:rPr lang="en-US" altLang="en-US" sz="1900" b="1" dirty="0">
                <a:solidFill>
                  <a:schemeClr val="accent6">
                    <a:lumMod val="50000"/>
                  </a:schemeClr>
                </a:solidFill>
                <a:latin typeface="Times New Roman" panose="02020603050405020304" pitchFamily="18" charset="0"/>
                <a:cs typeface="Times New Roman" panose="02020603050405020304" pitchFamily="18" charset="0"/>
              </a:rPr>
              <a:t>the Reporting Senior and Reviewing Officer (Section I and K)?</a:t>
            </a: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16</a:t>
            </a:fld>
            <a:endParaRPr lang="en-US" altLang="en-US" sz="1400" dirty="0">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2285DFB6-1C42-470D-045F-615711A5EDF6}"/>
              </a:ext>
            </a:extLst>
          </p:cNvPr>
          <p:cNvGraphicFramePr>
            <a:graphicFrameLocks/>
          </p:cNvGraphicFramePr>
          <p:nvPr>
            <p:extLst>
              <p:ext uri="{D42A27DB-BD31-4B8C-83A1-F6EECF244321}">
                <p14:modId xmlns:p14="http://schemas.microsoft.com/office/powerpoint/2010/main" val="762994118"/>
              </p:ext>
            </p:extLst>
          </p:nvPr>
        </p:nvGraphicFramePr>
        <p:xfrm>
          <a:off x="457200" y="1933833"/>
          <a:ext cx="9144000" cy="4823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09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371600" y="1218685"/>
            <a:ext cx="76200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the length of the fitness report effect how you viewed the report, i.e. did a 12 month report hold the same weight as a 4 month report?</a:t>
            </a: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17</a:t>
            </a:fld>
            <a:endParaRPr lang="en-US" alt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E8B45F-C947-7646-0A5B-286125A8C2E8}"/>
              </a:ext>
            </a:extLst>
          </p:cNvPr>
          <p:cNvSpPr txBox="1"/>
          <p:nvPr/>
        </p:nvSpPr>
        <p:spPr>
          <a:xfrm>
            <a:off x="939800" y="2216527"/>
            <a:ext cx="7620000" cy="4031873"/>
          </a:xfrm>
          <a:prstGeom prst="rect">
            <a:avLst/>
          </a:prstGeom>
          <a:noFill/>
        </p:spPr>
        <p:txBody>
          <a:bodyPr wrap="square">
            <a:spAutoFit/>
          </a:bodyPr>
          <a:lstStyle/>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You perform regardless of length of time.</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The longer ones held more value for me.</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Length mattered some. However, if a Marine had a series of short reporting periods, it is hard to paint a picture of performance (e.g. years of sequential 4-month reports, which we've seen on this board).</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Sometimes. If the period held significant events.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Longer fitness reports held more value, unless on b-billet.</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It stood out to me if RS/RO went out of their way to write if not required. Overall performance was more important than length.</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really, unless it was a bad report.</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 Marine was performing well, the amount of time didn't hold any weight for me. If the performance was average or poor, then the amount of time became more important.</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It was one factor among many in determining which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added the most value in understanding the Marine's performance and potential.</a:t>
            </a:r>
          </a:p>
          <a:p>
            <a:pPr marL="177800" indent="-1778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00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371600" y="1218685"/>
            <a:ext cx="76200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the length of the fitness report effect how you viewed the report, i.e. did a 12 month report hold the same weight as a 4 month report?</a:t>
            </a: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18</a:t>
            </a:fld>
            <a:endParaRPr lang="en-US" alt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E8B45F-C947-7646-0A5B-286125A8C2E8}"/>
              </a:ext>
            </a:extLst>
          </p:cNvPr>
          <p:cNvSpPr txBox="1"/>
          <p:nvPr/>
        </p:nvSpPr>
        <p:spPr>
          <a:xfrm>
            <a:off x="939800" y="2157948"/>
            <a:ext cx="7620000" cy="3785652"/>
          </a:xfrm>
          <a:prstGeom prst="rect">
            <a:avLst/>
          </a:prstGeom>
          <a:noFill/>
        </p:spPr>
        <p:txBody>
          <a:bodyPr wrap="square">
            <a:spAutoFit/>
          </a:bodyPr>
          <a:lstStyle/>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it did not. It all came down to how they performed at the time.</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If a Marine is ranked lower, I would recommend them to request to move around the unit asking for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while performing.</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longer length of the report was viewed more favorable than shorter reports unless the short report was during a deployment.</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I see a report that could be non-observed and someone took the time to observe, that usually says a lot to me. Positively.</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longer the reporting period, the more weight it held.</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really. I was looking for impact!</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longer reports approx. 5 months and above are much more helpful.</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12 Month held more weight and reports that showed progression showed consistency.</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what is available and what they were doing.</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4-month report still carries weight, but the longer observed time gives the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more credibility.</a:t>
            </a:r>
          </a:p>
          <a:p>
            <a:pPr marL="177800" indent="-1778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73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447800" y="1238250"/>
            <a:ext cx="74676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Is the RS/RO summary displayed on the bottom of the MBS</a:t>
            </a:r>
          </a:p>
          <a:p>
            <a:pPr marL="0" indent="0" algn="ctr">
              <a:spcBef>
                <a:spcPts val="24"/>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a good predictor of who will get selected?</a:t>
            </a:r>
          </a:p>
          <a:p>
            <a:pPr marL="0" indent="0" algn="ctr">
              <a:buFontTx/>
              <a:buNone/>
            </a:pPr>
            <a:endParaRPr lang="en-US" altLang="en-US" sz="2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19</a:t>
            </a:fld>
            <a:endParaRPr lang="en-US" altLang="en-US" sz="1400"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DF2BBEAE-63BA-3F73-715B-36644C909BF1}"/>
              </a:ext>
            </a:extLst>
          </p:cNvPr>
          <p:cNvGraphicFramePr>
            <a:graphicFrameLocks/>
          </p:cNvGraphicFramePr>
          <p:nvPr>
            <p:extLst>
              <p:ext uri="{D42A27DB-BD31-4B8C-83A1-F6EECF244321}">
                <p14:modId xmlns:p14="http://schemas.microsoft.com/office/powerpoint/2010/main" val="1108102376"/>
              </p:ext>
            </p:extLst>
          </p:nvPr>
        </p:nvGraphicFramePr>
        <p:xfrm>
          <a:off x="1447800" y="1905000"/>
          <a:ext cx="8001000" cy="4400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18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Overview</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7171" name="Slide Number Placeholder 4"/>
          <p:cNvSpPr>
            <a:spLocks noGrp="1"/>
          </p:cNvSpPr>
          <p:nvPr>
            <p:ph type="sldNum" sz="quarter" idx="12"/>
          </p:nvPr>
        </p:nvSpPr>
        <p:spPr>
          <a:xfrm>
            <a:off x="8458200" y="6493503"/>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800AABC-8FA8-473C-8348-CDAE8337FFC3}"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2</a:t>
            </a:fld>
            <a:endParaRPr lang="en-US" altLang="en-US" sz="1400" dirty="0">
              <a:latin typeface="Times New Roman" panose="02020603050405020304" pitchFamily="18" charset="0"/>
              <a:cs typeface="Times New Roman" panose="02020603050405020304" pitchFamily="18" charset="0"/>
            </a:endParaRPr>
          </a:p>
        </p:txBody>
      </p:sp>
      <p:sp>
        <p:nvSpPr>
          <p:cNvPr id="7172" name="Content Placeholder 2"/>
          <p:cNvSpPr>
            <a:spLocks noGrp="1"/>
          </p:cNvSpPr>
          <p:nvPr>
            <p:ph idx="1"/>
          </p:nvPr>
        </p:nvSpPr>
        <p:spPr>
          <a:xfrm>
            <a:off x="685800" y="1905000"/>
            <a:ext cx="7772400" cy="4471988"/>
          </a:xfrm>
        </p:spPr>
        <p:txBody>
          <a:bodyPr numCol="2"/>
          <a:lstStyle/>
          <a:p>
            <a:pPr>
              <a:defRPr/>
            </a:pPr>
            <a:r>
              <a:rPr lang="en-US" altLang="en-US" sz="2200" b="1" dirty="0">
                <a:latin typeface="Times New Roman" panose="02020603050405020304" pitchFamily="18" charset="0"/>
                <a:cs typeface="Times New Roman" panose="02020603050405020304" pitchFamily="18" charset="0"/>
              </a:rPr>
              <a:t>Performance</a:t>
            </a:r>
          </a:p>
          <a:p>
            <a:pPr marL="0" indent="0">
              <a:buFontTx/>
              <a:buNone/>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MOS Credibility</a:t>
            </a:r>
          </a:p>
          <a:p>
            <a:pPr>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Training</a:t>
            </a:r>
          </a:p>
          <a:p>
            <a:pPr marL="0" indent="0">
              <a:buFontTx/>
              <a:buNone/>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Adversity</a:t>
            </a:r>
          </a:p>
          <a:p>
            <a:pPr>
              <a:defRPr/>
            </a:pPr>
            <a:endParaRPr lang="en-US" altLang="en-US" sz="2200" b="1" dirty="0">
              <a:latin typeface="Times New Roman" panose="02020603050405020304" pitchFamily="18" charset="0"/>
              <a:cs typeface="Times New Roman" panose="02020603050405020304" pitchFamily="18" charset="0"/>
            </a:endParaRPr>
          </a:p>
          <a:p>
            <a:pPr>
              <a:defRPr/>
            </a:pPr>
            <a:endParaRPr lang="en-US" altLang="en-US" sz="2200" b="1" dirty="0">
              <a:latin typeface="Times New Roman" panose="02020603050405020304" pitchFamily="18" charset="0"/>
              <a:cs typeface="Times New Roman" panose="02020603050405020304" pitchFamily="18" charset="0"/>
            </a:endParaRPr>
          </a:p>
          <a:p>
            <a:pPr marL="0" indent="0">
              <a:buFontTx/>
              <a:buNone/>
              <a:defRPr/>
            </a:pPr>
            <a:endParaRPr lang="en-US" altLang="en-US" sz="2200" b="1" dirty="0">
              <a:latin typeface="Times New Roman" panose="02020603050405020304" pitchFamily="18" charset="0"/>
              <a:cs typeface="Times New Roman" panose="02020603050405020304" pitchFamily="18" charset="0"/>
            </a:endParaRPr>
          </a:p>
          <a:p>
            <a:pPr>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Correspondence</a:t>
            </a:r>
          </a:p>
          <a:p>
            <a:pPr>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Board Preparation</a:t>
            </a:r>
          </a:p>
          <a:p>
            <a:pPr>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Comparative Assessment</a:t>
            </a:r>
          </a:p>
          <a:p>
            <a:pPr>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Contact Information</a:t>
            </a:r>
          </a:p>
          <a:p>
            <a:pPr>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219200" y="1238250"/>
            <a:ext cx="74676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Which area did you rely on more when evaluating a Marines RS/RO summary, in grade or total percentages?</a:t>
            </a:r>
            <a:endParaRPr lang="en-US" altLang="en-US" b="1" dirty="0">
              <a:solidFill>
                <a:schemeClr val="accent6">
                  <a:lumMod val="50000"/>
                </a:schemeClr>
              </a:solidFill>
            </a:endParaRP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20</a:t>
            </a:fld>
            <a:endParaRPr lang="en-US" altLang="en-US" sz="140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DF2BBEAE-63BA-3F73-715B-36644C909BF1}"/>
              </a:ext>
            </a:extLst>
          </p:cNvPr>
          <p:cNvGraphicFramePr>
            <a:graphicFrameLocks/>
          </p:cNvGraphicFramePr>
          <p:nvPr>
            <p:extLst>
              <p:ext uri="{D42A27DB-BD31-4B8C-83A1-F6EECF244321}">
                <p14:modId xmlns:p14="http://schemas.microsoft.com/office/powerpoint/2010/main" val="3391572322"/>
              </p:ext>
            </p:extLst>
          </p:nvPr>
        </p:nvGraphicFramePr>
        <p:xfrm>
          <a:off x="533400" y="2003731"/>
          <a:ext cx="8839199" cy="4635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154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21</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1" y="1219200"/>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can a Marine show or capture MOS credibility?</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AD2E5F8-155B-7D98-7E83-8634FA24851F}"/>
              </a:ext>
            </a:extLst>
          </p:cNvPr>
          <p:cNvSpPr txBox="1"/>
          <p:nvPr/>
        </p:nvSpPr>
        <p:spPr>
          <a:xfrm>
            <a:off x="1003300" y="1724085"/>
            <a:ext cx="76962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Perform where you are planted.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PME and RS comments.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Sustained performance if possible.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Marines can individually do it by having reporting officials use plain language. OCCFLD sponsors need to ensure they are submitting updated MOS smart cards to MMRP. It is detrimental to the MOS community when they don’t. </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Attending service schools.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Awards in grade, high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values.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Having the MOS schools and key billets.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Performance on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and education within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Many above-average reports in key PMOS billets, or high performance before and upon returning from SDA held a lot of weight for 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By doing their job well and showing progress in their markings and values.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MOS. Schools, qualifications, and designations help some MOSs.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comments that explicitly state MOS credibility and technical or tactical proficiency are most valued, especially with a description of how it is demonstrated. Performance in key billets, especially while deployed, especially while in combat was heavily weighted.</a:t>
            </a:r>
          </a:p>
          <a:p>
            <a:pPr marL="171450" indent="-171450">
              <a:buFont typeface="Arial" panose="020B0604020202020204" pitchFamily="34" charset="0"/>
              <a:buChar char="•"/>
            </a:pP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22</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295400" y="1219200"/>
            <a:ext cx="754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can a Marine show or capture MOS credibility? Continued…</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AD2E5F8-155B-7D98-7E83-8634FA24851F}"/>
              </a:ext>
            </a:extLst>
          </p:cNvPr>
          <p:cNvSpPr txBox="1"/>
          <p:nvPr/>
        </p:nvSpPr>
        <p:spPr>
          <a:xfrm>
            <a:off x="990600" y="1897082"/>
            <a:ext cx="7696200" cy="3970318"/>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Going to the required courses or billet descriptions. Also, the comments from the RS/RO on their performance in their MOS helped out.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Required skills, billets from the MOS smart cards, RS/RO comments, and known qualifications.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Certifications and MOS awards.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Performing within their PMOS.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RS/RO comments. This could be standardized in section I similarly to a SgtMaj's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Additional MOSs, MOS-related education course completions, RS/RO comments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strong billet accomplishment so that the RS and RO can comment on the impact on the unit and the Marines that were impacted.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Talk about why he is a technical expert. Be bold in your statements and make them clear and concise.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Multiple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within their MOS billets, schools, and training.</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Section I or K comments from the RS/RO reflecting competitiveness in the MOS. Annotate in billet accomplishments. Are they competitive or not? MOS PME complete?</a:t>
            </a:r>
          </a:p>
          <a:p>
            <a:pPr marL="171450" indent="-171450">
              <a:buFont typeface="Arial" panose="020B0604020202020204" pitchFamily="34" charset="0"/>
              <a:buChar char="•"/>
            </a:pPr>
            <a:endParaRPr lang="en-US" sz="1100" dirty="0"/>
          </a:p>
        </p:txBody>
      </p:sp>
    </p:spTree>
    <p:extLst>
      <p:ext uri="{BB962C8B-B14F-4D97-AF65-F5344CB8AC3E}">
        <p14:creationId xmlns:p14="http://schemas.microsoft.com/office/powerpoint/2010/main" val="56169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23</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543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MOS credibility in terms of competitiveness?</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6EE30C8-4D81-FD8D-3FB8-7AB9B29DC58C}"/>
              </a:ext>
            </a:extLst>
          </p:cNvPr>
          <p:cNvSpPr txBox="1"/>
          <p:nvPr/>
        </p:nvSpPr>
        <p:spPr>
          <a:xfrm>
            <a:off x="838200" y="1752600"/>
            <a:ext cx="7672388" cy="467820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Perform where you are planted.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Important but not always possible.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Extremely high.</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Important but a part of the whole picture (especially since some Marines are on SDA or do not get to hold certain key billets or get shoved in random collaterals).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was not held against a Marine if they were on a SDA.</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PMOS credibility was very important in terms of competitiveness, but overall performance where assigned was most important.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they spent more time outside of their MOS, not because of SDA, they started to lose their competitive edge.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Essential. Particularly as Marines are competing for promotion within their MOS. While well-rounded Marines who succeed in varied roles are valuable, if they fail to demonstrate MOS proficiency, they are less likely to be promoted.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was a huge part since they are trying to get promoted in their field. The ones with more experience would be beneficial to the Marine Corps.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mattered. For example, I am not going to recommend an aviation mechanic to be a GySgt who is not a CDI.</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Showed which Marines were progressing in the MOS.</a:t>
            </a:r>
          </a:p>
        </p:txBody>
      </p:sp>
    </p:spTree>
    <p:extLst>
      <p:ext uri="{BB962C8B-B14F-4D97-AF65-F5344CB8AC3E}">
        <p14:creationId xmlns:p14="http://schemas.microsoft.com/office/powerpoint/2010/main" val="2087062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24</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543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MOS credibility in terms of competitiveness? Continued…</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6EE30C8-4D81-FD8D-3FB8-7AB9B29DC58C}"/>
              </a:ext>
            </a:extLst>
          </p:cNvPr>
          <p:cNvSpPr txBox="1"/>
          <p:nvPr/>
        </p:nvSpPr>
        <p:spPr>
          <a:xfrm>
            <a:off x="709613" y="1986439"/>
            <a:ext cx="7672388" cy="4185761"/>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played a factor, however, the Marine’s performance within assigned billet was a major factor in the Marine’s ability and potential for greater responsibility.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Bloom where planted mentality. If serving in MOS, then it is critical.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more MOS credibility the Marine possessed the more competitive for promotion.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must! MOS creditability is important but it’s only 25% of what Marines do! Specifically, what is expected of a GySgt is to lead Marines and that can only be achieved by setting the example in applying the whole Marine Concept.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is very important especially if they are off doing a B billet.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was dependent on the MOS where technical MOSs showed credibility as a major factor and overall, it showed to be slightly more competitive.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Easy for aviation MOSs: QAR, CDQAR, WTI, NSI etc. A newly promoted GySgt showing up to a squadron without the requisite quals will have a hard time being taken seriously. There will be little time to make up the difference and get the quals while being a Division Chief. And it will look pretty foolish having an NCO checking the maintenance/tactics on a Senior SNCO. Credibility is everything. They will be useless as a tactician or a mechanic, and those who have the quals will have to make up the slack.</a:t>
            </a:r>
          </a:p>
          <a:p>
            <a:pPr marL="171450" indent="-171450">
              <a:buFont typeface="Arial" panose="020B0604020202020204" pitchFamily="34" charset="0"/>
              <a:buChar char="•"/>
            </a:pPr>
            <a:endParaRPr lang="en-US" sz="1000" dirty="0"/>
          </a:p>
        </p:txBody>
      </p:sp>
    </p:spTree>
    <p:extLst>
      <p:ext uri="{BB962C8B-B14F-4D97-AF65-F5344CB8AC3E}">
        <p14:creationId xmlns:p14="http://schemas.microsoft.com/office/powerpoint/2010/main" val="65714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25</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impactful were MOS progressive schools and what value did they add?</a:t>
            </a:r>
          </a:p>
        </p:txBody>
      </p:sp>
      <p:sp>
        <p:nvSpPr>
          <p:cNvPr id="7" name="TextBox 6">
            <a:extLst>
              <a:ext uri="{FF2B5EF4-FFF2-40B4-BE49-F238E27FC236}">
                <a16:creationId xmlns:a16="http://schemas.microsoft.com/office/drawing/2014/main" id="{A2E30007-E6EB-190B-FE2C-13753E43BBDC}"/>
              </a:ext>
            </a:extLst>
          </p:cNvPr>
          <p:cNvSpPr txBox="1"/>
          <p:nvPr/>
        </p:nvSpPr>
        <p:spPr>
          <a:xfrm>
            <a:off x="709613" y="1987927"/>
            <a:ext cx="7748588" cy="4031873"/>
          </a:xfrm>
          <a:prstGeom prst="rect">
            <a:avLst/>
          </a:prstGeom>
          <a:noFill/>
        </p:spPr>
        <p:txBody>
          <a:bodyPr wrap="square">
            <a:spAutoFit/>
          </a:bodyPr>
          <a:lstStyle/>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Perform where you are planted.</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Important and adds lots of value.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Depends on MOS but always helpful.</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Very impactful, I was looking for one per year.</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Very important, showed MRO cares about their craft.</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More of check in the box and added to overall package strength if they were solid otherwise.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Little, it would move them up ( IE a 5 would become a 5 +).</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Progressive schools depended on the MOS; some are more dependent on progressive schools than others (i.e. aviation MOSs).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They were impactful if they showed they went back and actually used the knowledge and it's annotated in the section I comments and their markings.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Depends on the MOS and the schools. If everyone in the MOS had the same school it doesn't matter. Some highly competitive schools and programs added significant value.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They added a lot of value, it showed the Marine was still trying to improve.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They are complementary to a Marine's competitiveness</a:t>
            </a:r>
          </a:p>
        </p:txBody>
      </p:sp>
    </p:spTree>
    <p:extLst>
      <p:ext uri="{BB962C8B-B14F-4D97-AF65-F5344CB8AC3E}">
        <p14:creationId xmlns:p14="http://schemas.microsoft.com/office/powerpoint/2010/main" val="3396690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26</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impactful were MOS progressive schools and what value did they add? Continued…</a:t>
            </a:r>
          </a:p>
        </p:txBody>
      </p:sp>
      <p:sp>
        <p:nvSpPr>
          <p:cNvPr id="7" name="TextBox 6">
            <a:extLst>
              <a:ext uri="{FF2B5EF4-FFF2-40B4-BE49-F238E27FC236}">
                <a16:creationId xmlns:a16="http://schemas.microsoft.com/office/drawing/2014/main" id="{A2E30007-E6EB-190B-FE2C-13753E43BBDC}"/>
              </a:ext>
            </a:extLst>
          </p:cNvPr>
          <p:cNvSpPr txBox="1"/>
          <p:nvPr/>
        </p:nvSpPr>
        <p:spPr>
          <a:xfrm>
            <a:off x="709613" y="2023170"/>
            <a:ext cx="7748588" cy="3539430"/>
          </a:xfrm>
          <a:prstGeom prst="rect">
            <a:avLst/>
          </a:prstGeom>
          <a:noFill/>
        </p:spPr>
        <p:txBody>
          <a:bodyPr wrap="square">
            <a:spAutoFit/>
          </a:bodyPr>
          <a:lstStyle/>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Very. The goal is to promote the best-qualified individuals.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Progressive schools were very important to the Marines’ record, it showcased their ability to master their craft/MOS.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Very impactful. But much like PME, we are accepting less for the sake of numbers.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MOS progressive schools were important to display that the Marine was actively seeking career progression.</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You have to be a master of your trade in order to lead your Marines. Set the example.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Some MOSs are far more important than others. Every OCC field sponsor needs to make sure their smart card is updated. Several throughout the course had discrepancies that we asked for updates on.</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Key MOS schools or trainings were important and showed key things Marines needed to hit, based on the smart cards.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It was hard to view Marine school progress next to each other.</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PME is everything, especially if they grant higher-level qualifications. WTI etc.</a:t>
            </a:r>
          </a:p>
        </p:txBody>
      </p:sp>
    </p:spTree>
    <p:extLst>
      <p:ext uri="{BB962C8B-B14F-4D97-AF65-F5344CB8AC3E}">
        <p14:creationId xmlns:p14="http://schemas.microsoft.com/office/powerpoint/2010/main" val="1998170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27</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295400" y="12192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much did a Marine’s AMOS influence their competitiveness?</a:t>
            </a:r>
          </a:p>
        </p:txBody>
      </p:sp>
      <p:sp>
        <p:nvSpPr>
          <p:cNvPr id="7" name="TextBox 6">
            <a:extLst>
              <a:ext uri="{FF2B5EF4-FFF2-40B4-BE49-F238E27FC236}">
                <a16:creationId xmlns:a16="http://schemas.microsoft.com/office/drawing/2014/main" id="{19357B12-DAE6-8266-17A4-C3E133D75028}"/>
              </a:ext>
            </a:extLst>
          </p:cNvPr>
          <p:cNvSpPr txBox="1"/>
          <p:nvPr/>
        </p:nvSpPr>
        <p:spPr>
          <a:xfrm>
            <a:off x="762000" y="1835527"/>
            <a:ext cx="7543800"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Perform where you are planted.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MOS and if the AMOS is tied to a qualification like 6018 QAR.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depending on the MOS smart card.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Somewhat (especially MSG, SDA, etc.).</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helped a lot if it was MAI, MAIT, FFI, DI Recruiting or Det Commander.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Some MOS are more dependent on AMOS than others (i.e. aviation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what it was. If they had an additional MOS of MAI but they weren't using it, it was useless to 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AMOS and performance doing it. MOS-specific AMOSs were very valuable. Strong performance on SDAs was very valuable. Being the SACO is not generally a sign of top-tier performance unless the reporting officials marked very high and stated SNM was made the SACO to turn a failing program into a success.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helped when the Marines showed they were doing a course to give back to the Marines.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additional skills and education were helpful.</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775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28</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295400" y="12192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much did a Marine’s AMOS influence their competitiveness? Continued…</a:t>
            </a:r>
          </a:p>
        </p:txBody>
      </p:sp>
      <p:sp>
        <p:nvSpPr>
          <p:cNvPr id="7" name="TextBox 6">
            <a:extLst>
              <a:ext uri="{FF2B5EF4-FFF2-40B4-BE49-F238E27FC236}">
                <a16:creationId xmlns:a16="http://schemas.microsoft.com/office/drawing/2014/main" id="{19357B12-DAE6-8266-17A4-C3E133D75028}"/>
              </a:ext>
            </a:extLst>
          </p:cNvPr>
          <p:cNvSpPr txBox="1"/>
          <p:nvPr/>
        </p:nvSpPr>
        <p:spPr>
          <a:xfrm>
            <a:off x="762000" y="2134612"/>
            <a:ext cx="7543800" cy="3046988"/>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Marine’s AMOS influenced their competitiveness, it showed their ability to perform in and outside the MOS, was needed and was viewed favorably.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is highly considered when they are missing a special duty or a screenable billet.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Additional AMOSs added value to a Marines profile.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Grow where planted.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smart card. If it is on the smart card, it definitely adds value.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mattered when Marines were evenly competitive and any additional characteristics were considered competitive.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Very much.</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if they are in that MOS anymore or if the MOS exists. Ex: CH-46 Crew Chief... it doesn’t exist anymore.</a:t>
            </a:r>
          </a:p>
        </p:txBody>
      </p:sp>
    </p:spTree>
    <p:extLst>
      <p:ext uri="{BB962C8B-B14F-4D97-AF65-F5344CB8AC3E}">
        <p14:creationId xmlns:p14="http://schemas.microsoft.com/office/powerpoint/2010/main" val="1653648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29</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dirty="0">
                <a:solidFill>
                  <a:schemeClr val="accent6">
                    <a:lumMod val="50000"/>
                  </a:schemeClr>
                </a:solidFill>
                <a:latin typeface="Times New Roman" panose="02020603050405020304" pitchFamily="18" charset="0"/>
                <a:cs typeface="Times New Roman" panose="02020603050405020304" pitchFamily="18" charset="0"/>
              </a:rPr>
              <a:t>Did a Marine’s assignment diversity influence their competitiveness? </a:t>
            </a:r>
          </a:p>
          <a:p>
            <a:pPr algn="ctr">
              <a:spcBef>
                <a:spcPct val="0"/>
              </a:spcBef>
              <a:buFontTx/>
              <a:buNone/>
            </a:pPr>
            <a:r>
              <a:rPr lang="en-US" altLang="en-US" sz="1800" b="1" dirty="0">
                <a:solidFill>
                  <a:schemeClr val="accent6">
                    <a:lumMod val="50000"/>
                  </a:schemeClr>
                </a:solidFill>
                <a:latin typeface="Times New Roman" panose="02020603050405020304" pitchFamily="18" charset="0"/>
                <a:cs typeface="Times New Roman" panose="02020603050405020304" pitchFamily="18" charset="0"/>
              </a:rPr>
              <a:t>(Well rounded, MLG, Division, Wing, SDA)</a:t>
            </a:r>
          </a:p>
        </p:txBody>
      </p:sp>
      <p:sp>
        <p:nvSpPr>
          <p:cNvPr id="7" name="TextBox 6">
            <a:extLst>
              <a:ext uri="{FF2B5EF4-FFF2-40B4-BE49-F238E27FC236}">
                <a16:creationId xmlns:a16="http://schemas.microsoft.com/office/drawing/2014/main" id="{37486B86-A8B0-71FF-68D7-5E4C91F28163}"/>
              </a:ext>
            </a:extLst>
          </p:cNvPr>
          <p:cNvSpPr txBox="1"/>
          <p:nvPr/>
        </p:nvSpPr>
        <p:spPr>
          <a:xfrm>
            <a:off x="709613" y="2160181"/>
            <a:ext cx="7900988" cy="3554819"/>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was really important based on MOS, Higher billets were important.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yes. No others.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 influence.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wanted well-rounded Marines who did not stay in their comfort zone.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positively influenced competitiveness, and service in </a:t>
            </a:r>
            <a:r>
              <a:rPr lang="en-US" sz="1500" dirty="0" err="1">
                <a:latin typeface="Times New Roman" panose="02020603050405020304" pitchFamily="18" charset="0"/>
                <a:cs typeface="Times New Roman" panose="02020603050405020304" pitchFamily="18" charset="0"/>
              </a:rPr>
              <a:t>Indopacom</a:t>
            </a:r>
            <a:r>
              <a:rPr lang="en-US" sz="15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Somewhat, if it was an MOS where most had SDA that was good, but overall performance still mattered the most to me.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I would only give a 6 to a SDA.</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Assignment diversity meant a more well-rounded and experienced Marine to me.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Not necessarily at this point. Most just end up at their duty stations because that’s where they were told to be by the monitor.</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Depends on the MOS, but Marines who demonstrate they can succeed in a variety of environments and assignments are more competitive than those who do well but never leave their comfort zone.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as long as in meaningful MOS-related jobs when in the fleet.</a:t>
            </a:r>
          </a:p>
          <a:p>
            <a:pPr marL="171450" indent="-171450">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99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C61B-922C-E345-08B1-FDEE1328851A}"/>
              </a:ext>
            </a:extLst>
          </p:cNvPr>
          <p:cNvSpPr>
            <a:spLocks noGrp="1"/>
          </p:cNvSpPr>
          <p:nvPr>
            <p:ph type="title"/>
          </p:nvPr>
        </p:nvSpPr>
        <p:spPr>
          <a:xfrm>
            <a:off x="1371600" y="158750"/>
            <a:ext cx="6781800" cy="719138"/>
          </a:xfrm>
        </p:spPr>
        <p:txBody>
          <a:bodyPr/>
          <a:lstStyle/>
          <a:p>
            <a:r>
              <a:rPr lang="en-US" sz="2800" dirty="0">
                <a:latin typeface="Times New Roman" panose="02020603050405020304" pitchFamily="18" charset="0"/>
                <a:cs typeface="Times New Roman" panose="02020603050405020304" pitchFamily="18" charset="0"/>
              </a:rPr>
              <a:t>FY24 Gunnery Sergeant Board </a:t>
            </a:r>
            <a:r>
              <a:rPr lang="en-US" alt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Stats</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BFF84C-0E51-6066-E0E7-B3CA9984BF2A}"/>
              </a:ext>
            </a:extLst>
          </p:cNvPr>
          <p:cNvSpPr>
            <a:spLocks noGrp="1"/>
          </p:cNvSpPr>
          <p:nvPr>
            <p:ph idx="1"/>
          </p:nvPr>
        </p:nvSpPr>
        <p:spPr>
          <a:xfrm>
            <a:off x="876300" y="1642970"/>
            <a:ext cx="7772400" cy="4114800"/>
          </a:xfrm>
        </p:spPr>
        <p:txBody>
          <a:bodyPr/>
          <a:lstStyle/>
          <a:p>
            <a:pPr marL="342900" indent="-342900">
              <a:spcBef>
                <a:spcPts val="0"/>
              </a:spcBef>
              <a:spcAft>
                <a:spcPts val="200"/>
              </a:spcAf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FY24 GySgt Board consisted of a total of 6,017 Marines         </a:t>
            </a: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Failed Selection 2,914 (48%) from both Above zone/In zone</a:t>
            </a: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Selection Rates by zone: </a:t>
            </a:r>
          </a:p>
          <a:p>
            <a:pPr marL="342900" indent="-342900">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p>
          <a:p>
            <a:pPr marL="0" indent="0">
              <a:spcAft>
                <a:spcPts val="600"/>
              </a:spcAft>
              <a:buNone/>
            </a:pPr>
            <a:endParaRPr lang="en-US" sz="1800" b="1"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1,966 (32.7%) of Marines were PME incomplete: </a:t>
            </a:r>
          </a:p>
          <a:p>
            <a:endParaRPr lang="en-US" dirty="0"/>
          </a:p>
        </p:txBody>
      </p:sp>
      <p:sp>
        <p:nvSpPr>
          <p:cNvPr id="5" name="Slide Number Placeholder 4">
            <a:extLst>
              <a:ext uri="{FF2B5EF4-FFF2-40B4-BE49-F238E27FC236}">
                <a16:creationId xmlns:a16="http://schemas.microsoft.com/office/drawing/2014/main" id="{5A9CF43F-4A81-A197-406F-165DD4A16D7F}"/>
              </a:ext>
            </a:extLst>
          </p:cNvPr>
          <p:cNvSpPr>
            <a:spLocks noGrp="1"/>
          </p:cNvSpPr>
          <p:nvPr>
            <p:ph type="sldNum" sz="quarter" idx="12"/>
          </p:nvPr>
        </p:nvSpPr>
        <p:spPr>
          <a:xfrm>
            <a:off x="8534400" y="6494800"/>
            <a:ext cx="2185987" cy="361950"/>
          </a:xfrm>
        </p:spPr>
        <p:txBody>
          <a:bodyPr/>
          <a:lstStyle/>
          <a:p>
            <a:pP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defRPr/>
              </a:pPr>
              <a:t>3</a:t>
            </a:fld>
            <a:endParaRPr lang="en-US" altLang="en-US" dirty="0">
              <a:latin typeface="Times New Roman" panose="02020603050405020304" pitchFamily="18" charset="0"/>
              <a:cs typeface="Times New Roman" panose="02020603050405020304" pitchFamily="18" charset="0"/>
            </a:endParaRPr>
          </a:p>
        </p:txBody>
      </p:sp>
      <p:graphicFrame>
        <p:nvGraphicFramePr>
          <p:cNvPr id="4" name="Table 5">
            <a:extLst>
              <a:ext uri="{FF2B5EF4-FFF2-40B4-BE49-F238E27FC236}">
                <a16:creationId xmlns:a16="http://schemas.microsoft.com/office/drawing/2014/main" id="{0F409E4D-92BC-B70F-C1B6-C97ACD2E381A}"/>
              </a:ext>
            </a:extLst>
          </p:cNvPr>
          <p:cNvGraphicFramePr>
            <a:graphicFrameLocks noGrp="1"/>
          </p:cNvGraphicFramePr>
          <p:nvPr>
            <p:extLst>
              <p:ext uri="{D42A27DB-BD31-4B8C-83A1-F6EECF244321}">
                <p14:modId xmlns:p14="http://schemas.microsoft.com/office/powerpoint/2010/main" val="1610765652"/>
              </p:ext>
            </p:extLst>
          </p:nvPr>
        </p:nvGraphicFramePr>
        <p:xfrm>
          <a:off x="1295400" y="2687320"/>
          <a:ext cx="6858000" cy="1483360"/>
        </p:xfrm>
        <a:graphic>
          <a:graphicData uri="http://schemas.openxmlformats.org/drawingml/2006/table">
            <a:tbl>
              <a:tblPr firstRow="1" bandRow="1">
                <a:tableStyleId>{21E4AEA4-8DFA-4A89-87EB-49C32662AFE0}</a:tableStyleId>
              </a:tblPr>
              <a:tblGrid>
                <a:gridCol w="1714500">
                  <a:extLst>
                    <a:ext uri="{9D8B030D-6E8A-4147-A177-3AD203B41FA5}">
                      <a16:colId xmlns:a16="http://schemas.microsoft.com/office/drawing/2014/main" val="666061576"/>
                    </a:ext>
                  </a:extLst>
                </a:gridCol>
                <a:gridCol w="1714500">
                  <a:extLst>
                    <a:ext uri="{9D8B030D-6E8A-4147-A177-3AD203B41FA5}">
                      <a16:colId xmlns:a16="http://schemas.microsoft.com/office/drawing/2014/main" val="134695528"/>
                    </a:ext>
                  </a:extLst>
                </a:gridCol>
                <a:gridCol w="1714500">
                  <a:extLst>
                    <a:ext uri="{9D8B030D-6E8A-4147-A177-3AD203B41FA5}">
                      <a16:colId xmlns:a16="http://schemas.microsoft.com/office/drawing/2014/main" val="3601653357"/>
                    </a:ext>
                  </a:extLst>
                </a:gridCol>
                <a:gridCol w="1714500">
                  <a:extLst>
                    <a:ext uri="{9D8B030D-6E8A-4147-A177-3AD203B41FA5}">
                      <a16:colId xmlns:a16="http://schemas.microsoft.com/office/drawing/2014/main" val="1746305665"/>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Zone</a:t>
                      </a:r>
                    </a:p>
                  </a:txBody>
                  <a:tcPr/>
                </a:tc>
                <a:tc>
                  <a:txBody>
                    <a:bodyPr/>
                    <a:lstStyle/>
                    <a:p>
                      <a:pPr algn="ctr"/>
                      <a:r>
                        <a:rPr lang="en-US" dirty="0">
                          <a:latin typeface="Times New Roman" panose="02020603050405020304" pitchFamily="18" charset="0"/>
                          <a:cs typeface="Times New Roman" panose="02020603050405020304" pitchFamily="18" charset="0"/>
                        </a:rPr>
                        <a:t>Total </a:t>
                      </a:r>
                    </a:p>
                  </a:txBody>
                  <a:tcPr/>
                </a:tc>
                <a:tc>
                  <a:txBody>
                    <a:bodyPr/>
                    <a:lstStyle/>
                    <a:p>
                      <a:pPr algn="ctr"/>
                      <a:r>
                        <a:rPr lang="en-US" dirty="0">
                          <a:latin typeface="Times New Roman" panose="02020603050405020304" pitchFamily="18" charset="0"/>
                          <a:cs typeface="Times New Roman" panose="02020603050405020304" pitchFamily="18" charset="0"/>
                        </a:rPr>
                        <a:t>Selected</a:t>
                      </a:r>
                    </a:p>
                  </a:txBody>
                  <a:tcPr/>
                </a:tc>
                <a:tc>
                  <a:txBody>
                    <a:bodyPr/>
                    <a:lstStyle/>
                    <a:p>
                      <a:pPr algn="ctr"/>
                      <a:r>
                        <a:rPr lang="en-US" dirty="0">
                          <a:latin typeface="Times New Roman" panose="02020603050405020304" pitchFamily="18" charset="0"/>
                          <a:cs typeface="Times New Roman" panose="02020603050405020304" pitchFamily="18" charset="0"/>
                        </a:rPr>
                        <a:t>Selection Rate</a:t>
                      </a:r>
                    </a:p>
                  </a:txBody>
                  <a:tcPr/>
                </a:tc>
                <a:extLst>
                  <a:ext uri="{0D108BD9-81ED-4DB2-BD59-A6C34878D82A}">
                    <a16:rowId xmlns:a16="http://schemas.microsoft.com/office/drawing/2014/main" val="174170401"/>
                  </a:ext>
                </a:extLst>
              </a:tr>
              <a:tr h="370840">
                <a:tc>
                  <a:txBody>
                    <a:bodyPr/>
                    <a:lstStyle/>
                    <a:p>
                      <a:pPr algn="ctr"/>
                      <a:r>
                        <a:rPr lang="en-US" dirty="0">
                          <a:latin typeface="Times New Roman" panose="02020603050405020304" pitchFamily="18" charset="0"/>
                          <a:cs typeface="Times New Roman" panose="02020603050405020304" pitchFamily="18" charset="0"/>
                        </a:rPr>
                        <a:t>Above Zone</a:t>
                      </a:r>
                    </a:p>
                  </a:txBody>
                  <a:tcPr/>
                </a:tc>
                <a:tc>
                  <a:txBody>
                    <a:bodyPr/>
                    <a:lstStyle/>
                    <a:p>
                      <a:pPr algn="ctr"/>
                      <a:r>
                        <a:rPr lang="en-US" dirty="0">
                          <a:latin typeface="Times New Roman" panose="02020603050405020304" pitchFamily="18" charset="0"/>
                          <a:cs typeface="Times New Roman" panose="02020603050405020304" pitchFamily="18" charset="0"/>
                        </a:rPr>
                        <a:t>2,428</a:t>
                      </a:r>
                    </a:p>
                  </a:txBody>
                  <a:tcPr/>
                </a:tc>
                <a:tc>
                  <a:txBody>
                    <a:bodyPr/>
                    <a:lstStyle/>
                    <a:p>
                      <a:pPr algn="ctr"/>
                      <a:r>
                        <a:rPr lang="en-US" dirty="0">
                          <a:latin typeface="Times New Roman" panose="02020603050405020304" pitchFamily="18" charset="0"/>
                          <a:cs typeface="Times New Roman" panose="02020603050405020304" pitchFamily="18" charset="0"/>
                        </a:rPr>
                        <a:t>597</a:t>
                      </a:r>
                    </a:p>
                  </a:txBody>
                  <a:tcPr/>
                </a:tc>
                <a:tc>
                  <a:txBody>
                    <a:bodyPr/>
                    <a:lstStyle/>
                    <a:p>
                      <a:pPr algn="ctr"/>
                      <a:r>
                        <a:rPr lang="en-US" dirty="0">
                          <a:latin typeface="Times New Roman" panose="02020603050405020304" pitchFamily="18" charset="0"/>
                          <a:cs typeface="Times New Roman" panose="02020603050405020304" pitchFamily="18" charset="0"/>
                        </a:rPr>
                        <a:t>24.6%</a:t>
                      </a:r>
                    </a:p>
                  </a:txBody>
                  <a:tcPr/>
                </a:tc>
                <a:extLst>
                  <a:ext uri="{0D108BD9-81ED-4DB2-BD59-A6C34878D82A}">
                    <a16:rowId xmlns:a16="http://schemas.microsoft.com/office/drawing/2014/main" val="4063702843"/>
                  </a:ext>
                </a:extLst>
              </a:tr>
              <a:tr h="370840">
                <a:tc>
                  <a:txBody>
                    <a:bodyPr/>
                    <a:lstStyle/>
                    <a:p>
                      <a:pPr algn="ctr"/>
                      <a:r>
                        <a:rPr lang="en-US" dirty="0">
                          <a:latin typeface="Times New Roman" panose="02020603050405020304" pitchFamily="18" charset="0"/>
                          <a:cs typeface="Times New Roman" panose="02020603050405020304" pitchFamily="18" charset="0"/>
                        </a:rPr>
                        <a:t>In Zone </a:t>
                      </a:r>
                    </a:p>
                  </a:txBody>
                  <a:tcPr/>
                </a:tc>
                <a:tc>
                  <a:txBody>
                    <a:bodyPr/>
                    <a:lstStyle/>
                    <a:p>
                      <a:pPr algn="ctr"/>
                      <a:r>
                        <a:rPr lang="en-US" dirty="0">
                          <a:latin typeface="Times New Roman" panose="02020603050405020304" pitchFamily="18" charset="0"/>
                          <a:cs typeface="Times New Roman" panose="02020603050405020304" pitchFamily="18" charset="0"/>
                        </a:rPr>
                        <a:t>2,191</a:t>
                      </a:r>
                    </a:p>
                  </a:txBody>
                  <a:tcPr/>
                </a:tc>
                <a:tc>
                  <a:txBody>
                    <a:bodyPr/>
                    <a:lstStyle/>
                    <a:p>
                      <a:pPr algn="ctr"/>
                      <a:r>
                        <a:rPr lang="en-US" dirty="0">
                          <a:latin typeface="Times New Roman" panose="02020603050405020304" pitchFamily="18" charset="0"/>
                          <a:cs typeface="Times New Roman" panose="02020603050405020304" pitchFamily="18" charset="0"/>
                        </a:rPr>
                        <a:t>1,108</a:t>
                      </a:r>
                    </a:p>
                  </a:txBody>
                  <a:tcPr/>
                </a:tc>
                <a:tc>
                  <a:txBody>
                    <a:bodyPr/>
                    <a:lstStyle/>
                    <a:p>
                      <a:pPr algn="ctr"/>
                      <a:r>
                        <a:rPr lang="en-US" dirty="0">
                          <a:latin typeface="Times New Roman" panose="02020603050405020304" pitchFamily="18" charset="0"/>
                          <a:cs typeface="Times New Roman" panose="02020603050405020304" pitchFamily="18" charset="0"/>
                        </a:rPr>
                        <a:t>50.6%</a:t>
                      </a:r>
                    </a:p>
                  </a:txBody>
                  <a:tcPr/>
                </a:tc>
                <a:extLst>
                  <a:ext uri="{0D108BD9-81ED-4DB2-BD59-A6C34878D82A}">
                    <a16:rowId xmlns:a16="http://schemas.microsoft.com/office/drawing/2014/main" val="2973601597"/>
                  </a:ext>
                </a:extLst>
              </a:tr>
              <a:tr h="370840">
                <a:tc>
                  <a:txBody>
                    <a:bodyPr/>
                    <a:lstStyle/>
                    <a:p>
                      <a:pPr algn="ctr"/>
                      <a:r>
                        <a:rPr lang="en-US" dirty="0">
                          <a:latin typeface="Times New Roman" panose="02020603050405020304" pitchFamily="18" charset="0"/>
                          <a:cs typeface="Times New Roman" panose="02020603050405020304" pitchFamily="18" charset="0"/>
                        </a:rPr>
                        <a:t>Below Zone</a:t>
                      </a:r>
                    </a:p>
                  </a:txBody>
                  <a:tcPr/>
                </a:tc>
                <a:tc>
                  <a:txBody>
                    <a:bodyPr/>
                    <a:lstStyle/>
                    <a:p>
                      <a:pPr algn="ctr"/>
                      <a:r>
                        <a:rPr lang="en-US" dirty="0">
                          <a:latin typeface="Times New Roman" panose="02020603050405020304" pitchFamily="18" charset="0"/>
                          <a:cs typeface="Times New Roman" panose="02020603050405020304" pitchFamily="18" charset="0"/>
                        </a:rPr>
                        <a:t>1,398</a:t>
                      </a:r>
                    </a:p>
                  </a:txBody>
                  <a:tcPr/>
                </a:tc>
                <a:tc>
                  <a:txBody>
                    <a:bodyPr/>
                    <a:lstStyle/>
                    <a:p>
                      <a:pPr algn="ctr"/>
                      <a:r>
                        <a:rPr lang="en-US" dirty="0">
                          <a:latin typeface="Times New Roman" panose="02020603050405020304" pitchFamily="18" charset="0"/>
                          <a:cs typeface="Times New Roman" panose="02020603050405020304" pitchFamily="18" charset="0"/>
                        </a:rPr>
                        <a:t>58</a:t>
                      </a:r>
                    </a:p>
                  </a:txBody>
                  <a:tcPr/>
                </a:tc>
                <a:tc>
                  <a:txBody>
                    <a:bodyPr/>
                    <a:lstStyle/>
                    <a:p>
                      <a:pPr algn="ctr"/>
                      <a:r>
                        <a:rPr lang="en-US" dirty="0">
                          <a:latin typeface="Times New Roman" panose="02020603050405020304" pitchFamily="18" charset="0"/>
                          <a:cs typeface="Times New Roman" panose="02020603050405020304" pitchFamily="18" charset="0"/>
                        </a:rPr>
                        <a:t>4%</a:t>
                      </a:r>
                    </a:p>
                  </a:txBody>
                  <a:tcPr/>
                </a:tc>
                <a:extLst>
                  <a:ext uri="{0D108BD9-81ED-4DB2-BD59-A6C34878D82A}">
                    <a16:rowId xmlns:a16="http://schemas.microsoft.com/office/drawing/2014/main" val="2240804850"/>
                  </a:ext>
                </a:extLst>
              </a:tr>
            </a:tbl>
          </a:graphicData>
        </a:graphic>
      </p:graphicFrame>
      <p:graphicFrame>
        <p:nvGraphicFramePr>
          <p:cNvPr id="6" name="Table 6">
            <a:extLst>
              <a:ext uri="{FF2B5EF4-FFF2-40B4-BE49-F238E27FC236}">
                <a16:creationId xmlns:a16="http://schemas.microsoft.com/office/drawing/2014/main" id="{6AB40442-8166-EB51-A017-FA2F66F7E2F5}"/>
              </a:ext>
            </a:extLst>
          </p:cNvPr>
          <p:cNvGraphicFramePr>
            <a:graphicFrameLocks noGrp="1"/>
          </p:cNvGraphicFramePr>
          <p:nvPr>
            <p:extLst>
              <p:ext uri="{D42A27DB-BD31-4B8C-83A1-F6EECF244321}">
                <p14:modId xmlns:p14="http://schemas.microsoft.com/office/powerpoint/2010/main" val="81977177"/>
              </p:ext>
            </p:extLst>
          </p:nvPr>
        </p:nvGraphicFramePr>
        <p:xfrm>
          <a:off x="1295400" y="4724866"/>
          <a:ext cx="4648200" cy="1483360"/>
        </p:xfrm>
        <a:graphic>
          <a:graphicData uri="http://schemas.openxmlformats.org/drawingml/2006/table">
            <a:tbl>
              <a:tblPr firstRow="1" bandRow="1">
                <a:tableStyleId>{21E4AEA4-8DFA-4A89-87EB-49C32662AFE0}</a:tableStyleId>
              </a:tblPr>
              <a:tblGrid>
                <a:gridCol w="2324100">
                  <a:extLst>
                    <a:ext uri="{9D8B030D-6E8A-4147-A177-3AD203B41FA5}">
                      <a16:colId xmlns:a16="http://schemas.microsoft.com/office/drawing/2014/main" val="2076890494"/>
                    </a:ext>
                  </a:extLst>
                </a:gridCol>
                <a:gridCol w="2324100">
                  <a:extLst>
                    <a:ext uri="{9D8B030D-6E8A-4147-A177-3AD203B41FA5}">
                      <a16:colId xmlns:a16="http://schemas.microsoft.com/office/drawing/2014/main" val="4102546232"/>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Zone</a:t>
                      </a:r>
                    </a:p>
                  </a:txBody>
                  <a:tcPr/>
                </a:tc>
                <a:tc>
                  <a:txBody>
                    <a:bodyPr/>
                    <a:lstStyle/>
                    <a:p>
                      <a:pPr algn="ctr"/>
                      <a:r>
                        <a:rPr lang="en-US" dirty="0">
                          <a:latin typeface="Times New Roman" panose="02020603050405020304" pitchFamily="18" charset="0"/>
                          <a:cs typeface="Times New Roman" panose="02020603050405020304" pitchFamily="18" charset="0"/>
                        </a:rPr>
                        <a:t># PME Incomplete</a:t>
                      </a:r>
                    </a:p>
                  </a:txBody>
                  <a:tcPr/>
                </a:tc>
                <a:extLst>
                  <a:ext uri="{0D108BD9-81ED-4DB2-BD59-A6C34878D82A}">
                    <a16:rowId xmlns:a16="http://schemas.microsoft.com/office/drawing/2014/main" val="1301487824"/>
                  </a:ext>
                </a:extLst>
              </a:tr>
              <a:tr h="370840">
                <a:tc>
                  <a:txBody>
                    <a:bodyPr/>
                    <a:lstStyle/>
                    <a:p>
                      <a:pPr algn="ctr"/>
                      <a:r>
                        <a:rPr lang="en-US" dirty="0">
                          <a:latin typeface="Times New Roman" panose="02020603050405020304" pitchFamily="18" charset="0"/>
                          <a:cs typeface="Times New Roman" panose="02020603050405020304" pitchFamily="18" charset="0"/>
                        </a:rPr>
                        <a:t>Above</a:t>
                      </a:r>
                    </a:p>
                  </a:txBody>
                  <a:tcPr/>
                </a:tc>
                <a:tc>
                  <a:txBody>
                    <a:bodyPr/>
                    <a:lstStyle/>
                    <a:p>
                      <a:pPr algn="ctr"/>
                      <a:r>
                        <a:rPr lang="en-US" dirty="0">
                          <a:latin typeface="Times New Roman" panose="02020603050405020304" pitchFamily="18" charset="0"/>
                          <a:cs typeface="Times New Roman" panose="02020603050405020304" pitchFamily="18" charset="0"/>
                        </a:rPr>
                        <a:t>342</a:t>
                      </a:r>
                    </a:p>
                  </a:txBody>
                  <a:tcPr/>
                </a:tc>
                <a:extLst>
                  <a:ext uri="{0D108BD9-81ED-4DB2-BD59-A6C34878D82A}">
                    <a16:rowId xmlns:a16="http://schemas.microsoft.com/office/drawing/2014/main" val="1624446965"/>
                  </a:ext>
                </a:extLst>
              </a:tr>
              <a:tr h="370840">
                <a:tc>
                  <a:txBody>
                    <a:bodyPr/>
                    <a:lstStyle/>
                    <a:p>
                      <a:pPr algn="ctr"/>
                      <a:r>
                        <a:rPr lang="en-US" dirty="0">
                          <a:latin typeface="Times New Roman" panose="02020603050405020304" pitchFamily="18" charset="0"/>
                          <a:cs typeface="Times New Roman" panose="02020603050405020304" pitchFamily="18" charset="0"/>
                        </a:rPr>
                        <a:t>In</a:t>
                      </a:r>
                    </a:p>
                  </a:txBody>
                  <a:tcPr/>
                </a:tc>
                <a:tc>
                  <a:txBody>
                    <a:bodyPr/>
                    <a:lstStyle/>
                    <a:p>
                      <a:pPr algn="ctr"/>
                      <a:r>
                        <a:rPr lang="en-US" dirty="0">
                          <a:latin typeface="Times New Roman" panose="02020603050405020304" pitchFamily="18" charset="0"/>
                          <a:cs typeface="Times New Roman" panose="02020603050405020304" pitchFamily="18" charset="0"/>
                        </a:rPr>
                        <a:t>822</a:t>
                      </a:r>
                    </a:p>
                  </a:txBody>
                  <a:tcPr/>
                </a:tc>
                <a:extLst>
                  <a:ext uri="{0D108BD9-81ED-4DB2-BD59-A6C34878D82A}">
                    <a16:rowId xmlns:a16="http://schemas.microsoft.com/office/drawing/2014/main" val="2679434620"/>
                  </a:ext>
                </a:extLst>
              </a:tr>
              <a:tr h="370840">
                <a:tc>
                  <a:txBody>
                    <a:bodyPr/>
                    <a:lstStyle/>
                    <a:p>
                      <a:pPr algn="ctr"/>
                      <a:r>
                        <a:rPr lang="en-US" dirty="0">
                          <a:latin typeface="Times New Roman" panose="02020603050405020304" pitchFamily="18" charset="0"/>
                          <a:cs typeface="Times New Roman" panose="02020603050405020304" pitchFamily="18" charset="0"/>
                        </a:rPr>
                        <a:t>Below</a:t>
                      </a:r>
                    </a:p>
                  </a:txBody>
                  <a:tcPr/>
                </a:tc>
                <a:tc>
                  <a:txBody>
                    <a:bodyPr/>
                    <a:lstStyle/>
                    <a:p>
                      <a:pPr algn="ctr"/>
                      <a:r>
                        <a:rPr lang="en-US" dirty="0">
                          <a:latin typeface="Times New Roman" panose="02020603050405020304" pitchFamily="18" charset="0"/>
                          <a:cs typeface="Times New Roman" panose="02020603050405020304" pitchFamily="18" charset="0"/>
                        </a:rPr>
                        <a:t>802</a:t>
                      </a:r>
                    </a:p>
                  </a:txBody>
                  <a:tcPr/>
                </a:tc>
                <a:extLst>
                  <a:ext uri="{0D108BD9-81ED-4DB2-BD59-A6C34878D82A}">
                    <a16:rowId xmlns:a16="http://schemas.microsoft.com/office/drawing/2014/main" val="99807975"/>
                  </a:ext>
                </a:extLst>
              </a:tr>
            </a:tbl>
          </a:graphicData>
        </a:graphic>
      </p:graphicFrame>
    </p:spTree>
    <p:extLst>
      <p:ext uri="{BB962C8B-B14F-4D97-AF65-F5344CB8AC3E}">
        <p14:creationId xmlns:p14="http://schemas.microsoft.com/office/powerpoint/2010/main" val="2075743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30</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dirty="0">
                <a:solidFill>
                  <a:schemeClr val="accent6">
                    <a:lumMod val="50000"/>
                  </a:schemeClr>
                </a:solidFill>
                <a:latin typeface="Times New Roman" panose="02020603050405020304" pitchFamily="18" charset="0"/>
                <a:cs typeface="Times New Roman" panose="02020603050405020304" pitchFamily="18" charset="0"/>
              </a:rPr>
              <a:t>Did a Marine’s assignment diversity influence their competitiveness? </a:t>
            </a:r>
          </a:p>
          <a:p>
            <a:pPr algn="ctr">
              <a:spcBef>
                <a:spcPct val="0"/>
              </a:spcBef>
              <a:buFontTx/>
              <a:buNone/>
            </a:pPr>
            <a:r>
              <a:rPr lang="en-US" altLang="en-US" sz="1800" b="1" dirty="0">
                <a:solidFill>
                  <a:schemeClr val="accent6">
                    <a:lumMod val="50000"/>
                  </a:schemeClr>
                </a:solidFill>
                <a:latin typeface="Times New Roman" panose="02020603050405020304" pitchFamily="18" charset="0"/>
                <a:cs typeface="Times New Roman" panose="02020603050405020304" pitchFamily="18" charset="0"/>
              </a:rPr>
              <a:t>(Well rounded, MLG, Division, Wing, SDA) Continued…</a:t>
            </a:r>
          </a:p>
        </p:txBody>
      </p:sp>
      <p:sp>
        <p:nvSpPr>
          <p:cNvPr id="7" name="TextBox 6">
            <a:extLst>
              <a:ext uri="{FF2B5EF4-FFF2-40B4-BE49-F238E27FC236}">
                <a16:creationId xmlns:a16="http://schemas.microsoft.com/office/drawing/2014/main" id="{37486B86-A8B0-71FF-68D7-5E4C91F28163}"/>
              </a:ext>
            </a:extLst>
          </p:cNvPr>
          <p:cNvSpPr txBox="1"/>
          <p:nvPr/>
        </p:nvSpPr>
        <p:spPr>
          <a:xfrm>
            <a:off x="709613" y="2155716"/>
            <a:ext cx="7900988" cy="4016484"/>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depends on the MOS, not all MOSs have that ability, however, being well-rounded and understanding each element of the MAGTF and an SDA was a force multiplier.</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Not for this board. It would matter if I were selecting First Sergeants.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Performing in areas with more responsibility added weight to the profile.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however, grow where planted.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whatever the precept had as a breakout was considered.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For certain MOSs yes, but for technical ones, not particularly.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Sometimes.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Depends on how they performed on the SDA. Performance is performance, and we should be picking the best and brightest to execute those SDAs. I don’t hit a Marine for not executing an SDA, because there are very talented Marines who remain in the fleet and need to get the job done every day. However, if a Marine executed an SDA and their profile is on par with a Marine who hasn’t executed an SDA.....vote goes to the SDA because they went above and beyond. However, SDAs regardless of performance shouldn’t automatically guarantee promotion. Poor performance on SDA, and the vote goes to the fleet performer without the SDA. </a:t>
            </a:r>
          </a:p>
          <a:p>
            <a:pPr marL="171450" indent="-171450">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524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31</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876300" y="1162050"/>
            <a:ext cx="8115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Were SDA Fitness Reports viewed as being more favorable than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FMF or Combat Fitness Reports?</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D5E48D-D995-F84B-C4AE-84486DB2EAE0}"/>
              </a:ext>
            </a:extLst>
          </p:cNvPr>
          <p:cNvSpPr txBox="1"/>
          <p:nvPr/>
        </p:nvSpPr>
        <p:spPr>
          <a:xfrm>
            <a:off x="939800" y="2083981"/>
            <a:ext cx="7696200" cy="3554819"/>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Case by case.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FMF yes, combat no.</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 unless they were breakout performances.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Leadership billets on an SDA were viewed favorably.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 but if they performed consistently in and out of MOS then it spoke to them overall.</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MRO performance on the SDA carried a lot of weight, seeing progression within the SDA. DI becoming SDI and CDI (carried a lot of weight). Recruiters becoming a SNCOIC of a RSS.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fitness reports were viewed as more favorable to me due to the challenges associated with the duties. Average performance on SDA was huge, above average means that Marine will likely succeed and thrive anywhere assigned.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if they showed progression.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 with nuance. If you did well in FMF, adding successful SDA performance was great. If you suck at your job but are a great recruiter, consider </a:t>
            </a:r>
            <a:r>
              <a:rPr lang="en-US" sz="1500" dirty="0" err="1">
                <a:latin typeface="Times New Roman" panose="02020603050405020304" pitchFamily="18" charset="0"/>
                <a:cs typeface="Times New Roman" panose="02020603050405020304" pitchFamily="18" charset="0"/>
              </a:rPr>
              <a:t>lat</a:t>
            </a:r>
            <a:r>
              <a:rPr lang="en-US" sz="1500" dirty="0">
                <a:latin typeface="Times New Roman" panose="02020603050405020304" pitchFamily="18" charset="0"/>
                <a:cs typeface="Times New Roman" panose="02020603050405020304" pitchFamily="18" charset="0"/>
              </a:rPr>
              <a:t> moving to 8412.</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would be a tiebreaker, yes.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 but performance in any assignment was favorable.</a:t>
            </a:r>
          </a:p>
        </p:txBody>
      </p:sp>
    </p:spTree>
    <p:extLst>
      <p:ext uri="{BB962C8B-B14F-4D97-AF65-F5344CB8AC3E}">
        <p14:creationId xmlns:p14="http://schemas.microsoft.com/office/powerpoint/2010/main" val="70931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32</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876300" y="1162050"/>
            <a:ext cx="8115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Were SDA Fitness Reports viewed as being more favorable than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FMF or Combat Fitness Reports? Continued…</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D5E48D-D995-F84B-C4AE-84486DB2EAE0}"/>
              </a:ext>
            </a:extLst>
          </p:cNvPr>
          <p:cNvSpPr txBox="1"/>
          <p:nvPr/>
        </p:nvSpPr>
        <p:spPr>
          <a:xfrm>
            <a:off x="939800" y="2160181"/>
            <a:ext cx="7696200" cy="3554819"/>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 SDA </a:t>
            </a:r>
            <a:r>
              <a:rPr lang="en-US" sz="1500" dirty="0" err="1">
                <a:latin typeface="Times New Roman" panose="02020603050405020304" pitchFamily="18" charset="0"/>
                <a:cs typeface="Times New Roman" panose="02020603050405020304" pitchFamily="18" charset="0"/>
              </a:rPr>
              <a:t>FitReps</a:t>
            </a:r>
            <a:r>
              <a:rPr lang="en-US" sz="1500" dirty="0">
                <a:latin typeface="Times New Roman" panose="02020603050405020304" pitchFamily="18" charset="0"/>
                <a:cs typeface="Times New Roman" panose="02020603050405020304" pitchFamily="18" charset="0"/>
              </a:rPr>
              <a:t> for the most part have to be ignored. If they had a successful tour, if it was enough.</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 SDA fitness reports was viewed more favorable then FMF but less than combat fitness reports.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Not the reports but the duty itself carried weight for me.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Absolutely! SDA goes along with our primary function in Making Marines! SDA will hold MORE weight all day.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Both are helpful but a Marine has much more control of going to a B billet. l give extra credit for combat reports.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Not necessarily. SDAs were viewed as complete or not complete to an extent.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Most combat fitness reports seen were earned as junior NCO’s,  who probably gained their promotion to SSgt. Promotion to Gunny was seen as "what have you done for the Marine Corps recently" i.e. SDA etc.</a:t>
            </a:r>
          </a:p>
        </p:txBody>
      </p:sp>
    </p:spTree>
    <p:extLst>
      <p:ext uri="{BB962C8B-B14F-4D97-AF65-F5344CB8AC3E}">
        <p14:creationId xmlns:p14="http://schemas.microsoft.com/office/powerpoint/2010/main" val="3714783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33</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447801" y="1143000"/>
            <a:ext cx="77723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1600" b="1" kern="0" dirty="0">
                <a:solidFill>
                  <a:schemeClr val="accent6">
                    <a:lumMod val="50000"/>
                  </a:schemeClr>
                </a:solidFill>
                <a:latin typeface="Times New Roman" panose="02020603050405020304" pitchFamily="18" charset="0"/>
                <a:cs typeface="Times New Roman" panose="02020603050405020304" pitchFamily="18" charset="0"/>
              </a:rPr>
              <a:t>How did having an SDA/Type I/Type II screenable billet affect a Marines competitiveness? (Was a Marine with average performance with an SDA more competitive than a Marine with above average performance and no SDA?)</a:t>
            </a:r>
            <a:endParaRPr lang="en-US" altLang="en-US" sz="12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24A2B80-998B-9308-C6A3-74DB712197C7}"/>
              </a:ext>
            </a:extLst>
          </p:cNvPr>
          <p:cNvSpPr txBox="1"/>
          <p:nvPr/>
        </p:nvSpPr>
        <p:spPr>
          <a:xfrm>
            <a:off x="715791" y="1981200"/>
            <a:ext cx="7971010" cy="5401479"/>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Favorable, however, the Marine can NOT rely on an SDA to get them promoted.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AN SDA WAS LOOKED UPON BETTER.</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Equal Marines would be decided by SDA. I gave additional positive weight to SDA Marines.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 viewed Marines with successful SDAs/screenable billets as more competitive, but do not view them as more competitive than Marines who perform better in their PMOS. Additionally, some board members struggle to identify screenable billets that do not have an associated MOS. For example, board members are unable to recognize I-I Duty despite billet descriptions, duty assignments, or titles of reporting officials.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It improved markings and pushed some higher into zone but it is not a way to be promoted if you are not good in your MOS.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Showed willingness to get out of comfort zone and contribute to the Marine Corps needs.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Many members on the board were vocal that they believe SDA should carry more weight, so I took that into consideration but still valued a high MOS performer over an average SDA Marine.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most board members took into account that most DI and recruiters </a:t>
            </a:r>
            <a:r>
              <a:rPr lang="en-US" sz="1500" dirty="0" err="1">
                <a:latin typeface="Times New Roman" panose="02020603050405020304" pitchFamily="18" charset="0"/>
                <a:cs typeface="Times New Roman" panose="02020603050405020304" pitchFamily="18" charset="0"/>
              </a:rPr>
              <a:t>FitRep</a:t>
            </a:r>
            <a:r>
              <a:rPr lang="en-US" sz="1500" dirty="0">
                <a:latin typeface="Times New Roman" panose="02020603050405020304" pitchFamily="18" charset="0"/>
                <a:cs typeface="Times New Roman" panose="02020603050405020304" pitchFamily="18" charset="0"/>
              </a:rPr>
              <a:t> started off low and the performance over time to bring it up.</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Marines with SDA/Type I/Type II billets were held in high regard to me. These duties are challenging and force Marines to deal with unfamiliar circumstances daily and forces them to show their true character. Marines who do well normally will succeed and thrive anywhere assigned.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are higher.</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An SDA is looked at more favorable.</a:t>
            </a:r>
          </a:p>
          <a:p>
            <a:pPr marL="171450" indent="-171450">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663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34</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447801" y="1143000"/>
            <a:ext cx="79247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1600" b="1" kern="0" dirty="0">
                <a:solidFill>
                  <a:schemeClr val="accent6">
                    <a:lumMod val="50000"/>
                  </a:schemeClr>
                </a:solidFill>
                <a:latin typeface="Times New Roman" panose="02020603050405020304" pitchFamily="18" charset="0"/>
                <a:cs typeface="Times New Roman" panose="02020603050405020304" pitchFamily="18" charset="0"/>
              </a:rPr>
              <a:t>How did having an SDA/Type I/Type II screenable billet affect a Marine’s competitiveness? (Was a Marine with average performance with an SDA more competitive than a Marine with above average performance and no SDA?) Continued…</a:t>
            </a:r>
            <a:endParaRPr lang="en-US" altLang="en-US" sz="12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24A2B80-998B-9308-C6A3-74DB712197C7}"/>
              </a:ext>
            </a:extLst>
          </p:cNvPr>
          <p:cNvSpPr txBox="1"/>
          <p:nvPr/>
        </p:nvSpPr>
        <p:spPr>
          <a:xfrm>
            <a:off x="715790" y="1956772"/>
            <a:ext cx="8123409" cy="4939814"/>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To me it was the difference between a rating of 4 to a 5. Unless Marine was </a:t>
            </a:r>
            <a:r>
              <a:rPr lang="en-US" sz="1500" dirty="0" err="1">
                <a:latin typeface="Times New Roman" panose="02020603050405020304" pitchFamily="18" charset="0"/>
                <a:cs typeface="Times New Roman" panose="02020603050405020304" pitchFamily="18" charset="0"/>
              </a:rPr>
              <a:t>RFC'd</a:t>
            </a:r>
            <a:r>
              <a:rPr lang="en-US" sz="1500" dirty="0">
                <a:latin typeface="Times New Roman" panose="02020603050405020304" pitchFamily="18" charset="0"/>
                <a:cs typeface="Times New Roman" panose="02020603050405020304" pitchFamily="18" charset="0"/>
              </a:rPr>
              <a:t>, I was going to probably start them at the minimum of a 5-.</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Depends on the MOS, but in general sustained superior performance wins the day.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 although we were told to view it as such, if they had bad performance but an SDA, they would not be as competitive as the ones with above average performance in their MOS.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institution preaches the value of an SDA. A successful SDA improved a Marine's competitiveness, but not if they were a low performer on SDA. Performance is performance.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Depends on the MOS. Never got close enough to matter. RS/RO marks matter more!!!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is above the type II screenable billets.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added value, but a Marine with above average performance and no SDA typically ranked higher than an average performing Marine with SDA.</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Much more competitive if the MOS had a lot of B billets. If an MOS did not have a lot of B billets, the Board was intelligent enough to see that.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SDAs were viewed as more competitive in the event that Marines were closely competitive. If one had an SDA versus the other, that could be the difference between a + or a -.</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Not for me. See previous comments. Performance is performance. Avg performance on SDA shouldn't be viewed as a check in the box, and for some members I believe this was the case. Marines selected for SDAs should be our best and brightest, which should guarantee performance. I saw ALOT of adversity on SDAs, which shows me that our screening process is severely lacking. If a Marine is already on the fence with: following the rules, physical fitness, and maintaining standards...... they shouldn't be selected for an SDA.</a:t>
            </a:r>
          </a:p>
        </p:txBody>
      </p:sp>
    </p:spTree>
    <p:extLst>
      <p:ext uri="{BB962C8B-B14F-4D97-AF65-F5344CB8AC3E}">
        <p14:creationId xmlns:p14="http://schemas.microsoft.com/office/powerpoint/2010/main" val="4071861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35</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How did you view adversity on an SDA?</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6FADA8-7AAA-950A-3F0C-19D98534A1C1}"/>
              </a:ext>
            </a:extLst>
          </p:cNvPr>
          <p:cNvSpPr txBox="1"/>
          <p:nvPr/>
        </p:nvSpPr>
        <p:spPr>
          <a:xfrm>
            <a:off x="709613" y="1600200"/>
            <a:ext cx="7900987" cy="4939814"/>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Not recommended for promotion.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Same as adversity in any other situation. Negative.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Same as adversity in PMOS.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same. Adversity does not change with billet.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same as adversity not on SDA.</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DUIs obviously not good, however some violations like speeding and seat belts (recruiting) and being physical with recruits (DI) are par for course and even board members who filled those SDAs said they did that stuff and just did not get caught. I don't believe some adversity SHOULD NOT be held to the same weight, especially if everyone is doing it but they just don't get caught. Also, if it was a long time ago and they wrote a letter and have already been passed several times, and "came back," that should be taken into consideration.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Depending on what it was.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Adversity on SDA was considered on a case by case basis, and the circumstances surrounding the Marine.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it was an 6105 but they finished successfully, it didn't sway my vote. If they were </a:t>
            </a:r>
            <a:r>
              <a:rPr lang="en-US" sz="1500" dirty="0" err="1">
                <a:latin typeface="Times New Roman" panose="02020603050405020304" pitchFamily="18" charset="0"/>
                <a:cs typeface="Times New Roman" panose="02020603050405020304" pitchFamily="18" charset="0"/>
              </a:rPr>
              <a:t>NJPd</a:t>
            </a:r>
            <a:r>
              <a:rPr lang="en-US" sz="1500" dirty="0">
                <a:latin typeface="Times New Roman" panose="02020603050405020304" pitchFamily="18" charset="0"/>
                <a:cs typeface="Times New Roman" panose="02020603050405020304" pitchFamily="18" charset="0"/>
              </a:rPr>
              <a:t> for something that should have gotten them </a:t>
            </a:r>
            <a:r>
              <a:rPr lang="en-US" sz="1500" dirty="0" err="1">
                <a:latin typeface="Times New Roman" panose="02020603050405020304" pitchFamily="18" charset="0"/>
                <a:cs typeface="Times New Roman" panose="02020603050405020304" pitchFamily="18" charset="0"/>
              </a:rPr>
              <a:t>RFCd</a:t>
            </a:r>
            <a:r>
              <a:rPr lang="en-US" sz="1500" dirty="0">
                <a:latin typeface="Times New Roman" panose="02020603050405020304" pitchFamily="18" charset="0"/>
                <a:cs typeface="Times New Roman" panose="02020603050405020304" pitchFamily="18" charset="0"/>
              </a:rPr>
              <a:t> but they were still allowed to stay and finished, it affected how I rated/voted them.</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Depends on the adversity. poor performance on recruiting while showing effort is understandable. Misconduct was accepted as demonstration of lack of character.</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depended on the time it occurred. if it was pretty recent, and it was primarily the Marine's fault, it was looked at as negatively.</a:t>
            </a:r>
          </a:p>
        </p:txBody>
      </p:sp>
    </p:spTree>
    <p:extLst>
      <p:ext uri="{BB962C8B-B14F-4D97-AF65-F5344CB8AC3E}">
        <p14:creationId xmlns:p14="http://schemas.microsoft.com/office/powerpoint/2010/main" val="31889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36</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How did you view adversity on an SDA? Continued…</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6FADA8-7AAA-950A-3F0C-19D98534A1C1}"/>
              </a:ext>
            </a:extLst>
          </p:cNvPr>
          <p:cNvSpPr txBox="1"/>
          <p:nvPr/>
        </p:nvSpPr>
        <p:spPr>
          <a:xfrm>
            <a:off x="709613" y="1770251"/>
            <a:ext cx="7900987" cy="4708981"/>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Same as anywhere. Bad. But some SDA unique adversity stings worse (for example, a recruiter who just gives up).</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CANCELS OUT SDA FOR ME.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severely affected the Marines ability to lead.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Depends on the nature of the adversity. Messing with a </a:t>
            </a:r>
            <a:r>
              <a:rPr lang="en-US" sz="1500" dirty="0" err="1">
                <a:latin typeface="Times New Roman" panose="02020603050405020304" pitchFamily="18" charset="0"/>
                <a:cs typeface="Times New Roman" panose="02020603050405020304" pitchFamily="18" charset="0"/>
              </a:rPr>
              <a:t>poolee</a:t>
            </a:r>
            <a:r>
              <a:rPr lang="en-US" sz="1500" dirty="0">
                <a:latin typeface="Times New Roman" panose="02020603050405020304" pitchFamily="18" charset="0"/>
                <a:cs typeface="Times New Roman" panose="02020603050405020304" pitchFamily="18" charset="0"/>
              </a:rPr>
              <a:t> is far more egregious than a speeding ticket.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was dependent on how recent and how severe the adversity was, but typically recent adversity was viewed negatively.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You are still required to perform! If you don't complete ANYTHING it will be held against you. Low performance will also be held against you, PERFORM!</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really depends on when it took place and the nature of the adversity. Many things can be overcome with time and exceptional performance. Some no-goes were lying and not taking ownership. DUI's in grade are rarely overcome because it is 2024 and really, there is no excuse. People die from drunk drivers so it’s hard to get past.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was dependent on the adversity and was case by case.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conduct related, their career is over. If it was for not preforming, other factors come into play.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Automatic 2. These Marines are the first stop shop for civilians seeing what our Corps is all about. Should almost be grounds for automatic screening for an ADSEP board. Can’t change character and personality flaws.</a:t>
            </a:r>
          </a:p>
        </p:txBody>
      </p:sp>
    </p:spTree>
    <p:extLst>
      <p:ext uri="{BB962C8B-B14F-4D97-AF65-F5344CB8AC3E}">
        <p14:creationId xmlns:p14="http://schemas.microsoft.com/office/powerpoint/2010/main" val="1915759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37</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600200" y="12954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When reviewing the MBS header data what was your order of precedence? (Most impact to least impacting)</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5CEDF24D-DADB-5AB3-7E32-97E1760E5685}"/>
              </a:ext>
            </a:extLst>
          </p:cNvPr>
          <p:cNvGraphicFramePr>
            <a:graphicFrameLocks/>
          </p:cNvGraphicFramePr>
          <p:nvPr>
            <p:extLst>
              <p:ext uri="{D42A27DB-BD31-4B8C-83A1-F6EECF244321}">
                <p14:modId xmlns:p14="http://schemas.microsoft.com/office/powerpoint/2010/main" val="3679206323"/>
              </p:ext>
            </p:extLst>
          </p:nvPr>
        </p:nvGraphicFramePr>
        <p:xfrm>
          <a:off x="1447800" y="2016125"/>
          <a:ext cx="7162800" cy="4400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821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38</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066800" y="1219200"/>
            <a:ext cx="7391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What is a competitive PFT/CFT/MCMAP?</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3792E218-867C-FB0E-A535-98590979CE0A}"/>
              </a:ext>
            </a:extLst>
          </p:cNvPr>
          <p:cNvGraphicFramePr>
            <a:graphicFrameLocks/>
          </p:cNvGraphicFramePr>
          <p:nvPr>
            <p:extLst>
              <p:ext uri="{D42A27DB-BD31-4B8C-83A1-F6EECF244321}">
                <p14:modId xmlns:p14="http://schemas.microsoft.com/office/powerpoint/2010/main" val="2761747166"/>
              </p:ext>
            </p:extLst>
          </p:nvPr>
        </p:nvGraphicFramePr>
        <p:xfrm>
          <a:off x="-25797" y="1662112"/>
          <a:ext cx="3721894" cy="2986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BF80EF30-3451-370F-9294-C26D6FCAE3AF}"/>
              </a:ext>
            </a:extLst>
          </p:cNvPr>
          <p:cNvGraphicFramePr>
            <a:graphicFrameLocks/>
          </p:cNvGraphicFramePr>
          <p:nvPr>
            <p:extLst>
              <p:ext uri="{D42A27DB-BD31-4B8C-83A1-F6EECF244321}">
                <p14:modId xmlns:p14="http://schemas.microsoft.com/office/powerpoint/2010/main" val="3122050604"/>
              </p:ext>
            </p:extLst>
          </p:nvPr>
        </p:nvGraphicFramePr>
        <p:xfrm>
          <a:off x="2520950" y="3798491"/>
          <a:ext cx="41021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1DEC684-68CA-E527-2DED-AC96F9073567}"/>
              </a:ext>
            </a:extLst>
          </p:cNvPr>
          <p:cNvGraphicFramePr>
            <a:graphicFrameLocks/>
          </p:cNvGraphicFramePr>
          <p:nvPr>
            <p:extLst>
              <p:ext uri="{D42A27DB-BD31-4B8C-83A1-F6EECF244321}">
                <p14:modId xmlns:p14="http://schemas.microsoft.com/office/powerpoint/2010/main" val="4092474529"/>
              </p:ext>
            </p:extLst>
          </p:nvPr>
        </p:nvGraphicFramePr>
        <p:xfrm>
          <a:off x="5638800" y="1662112"/>
          <a:ext cx="3505200" cy="31242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001A1AAB-4D2D-0818-3F99-F87B8715FBC3}"/>
              </a:ext>
            </a:extLst>
          </p:cNvPr>
          <p:cNvCxnSpPr/>
          <p:nvPr/>
        </p:nvCxnSpPr>
        <p:spPr bwMode="auto">
          <a:xfrm>
            <a:off x="7010400" y="2324100"/>
            <a:ext cx="0" cy="1143000"/>
          </a:xfrm>
          <a:prstGeom prst="line">
            <a:avLst/>
          </a:prstGeom>
          <a:solidFill>
            <a:schemeClr val="accent1">
              <a:alpha val="50000"/>
            </a:schemeClr>
          </a:solidFill>
          <a:ln w="44450" cap="flat" cmpd="sng" algn="ctr">
            <a:solidFill>
              <a:srgbClr val="5F5FD7"/>
            </a:solidFill>
            <a:prstDash val="solid"/>
            <a:round/>
            <a:headEnd type="diamond" w="med" len="med"/>
            <a:tailEnd type="triangle" w="med" len="med"/>
          </a:ln>
          <a:effectLst/>
        </p:spPr>
      </p:cxnSp>
    </p:spTree>
    <p:extLst>
      <p:ext uri="{BB962C8B-B14F-4D97-AF65-F5344CB8AC3E}">
        <p14:creationId xmlns:p14="http://schemas.microsoft.com/office/powerpoint/2010/main" val="1875185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39</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762000" y="13716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Which additional PME held the most weight?</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C057F030-0EAA-01B3-AD07-D3A523F4C0E1}"/>
              </a:ext>
            </a:extLst>
          </p:cNvPr>
          <p:cNvGraphicFramePr>
            <a:graphicFrameLocks/>
          </p:cNvGraphicFramePr>
          <p:nvPr>
            <p:extLst>
              <p:ext uri="{D42A27DB-BD31-4B8C-83A1-F6EECF244321}">
                <p14:modId xmlns:p14="http://schemas.microsoft.com/office/powerpoint/2010/main" val="2968386761"/>
              </p:ext>
            </p:extLst>
          </p:nvPr>
        </p:nvGraphicFramePr>
        <p:xfrm>
          <a:off x="838200" y="1824991"/>
          <a:ext cx="7924800" cy="466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00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9219" name="Slide Number Placeholder 4"/>
          <p:cNvSpPr>
            <a:spLocks noGrp="1"/>
          </p:cNvSpPr>
          <p:nvPr>
            <p:ph type="sldNum" sz="quarter" idx="12"/>
          </p:nvPr>
        </p:nvSpPr>
        <p:spPr>
          <a:xfrm>
            <a:off x="85344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9993203-05E3-4F8A-A1E6-777F1C2BE1F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4</a:t>
            </a:fld>
            <a:endParaRPr lang="en-US" altLang="en-US" sz="1400" dirty="0">
              <a:latin typeface="Times New Roman" panose="02020603050405020304" pitchFamily="18" charset="0"/>
              <a:cs typeface="Times New Roman" panose="02020603050405020304" pitchFamily="18" charset="0"/>
            </a:endParaRPr>
          </a:p>
        </p:txBody>
      </p:sp>
      <p:sp>
        <p:nvSpPr>
          <p:cNvPr id="9220" name="TextBox 4"/>
          <p:cNvSpPr txBox="1">
            <a:spLocks noChangeArrowheads="1"/>
          </p:cNvSpPr>
          <p:nvPr/>
        </p:nvSpPr>
        <p:spPr bwMode="auto">
          <a:xfrm>
            <a:off x="837467" y="1219200"/>
            <a:ext cx="74690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types of comments added value to the Marine?</a:t>
            </a:r>
          </a:p>
        </p:txBody>
      </p:sp>
      <p:sp>
        <p:nvSpPr>
          <p:cNvPr id="5" name="TextBox 4">
            <a:extLst>
              <a:ext uri="{FF2B5EF4-FFF2-40B4-BE49-F238E27FC236}">
                <a16:creationId xmlns:a16="http://schemas.microsoft.com/office/drawing/2014/main" id="{623D880E-99ED-0AEC-903F-84827091C4C6}"/>
              </a:ext>
            </a:extLst>
          </p:cNvPr>
          <p:cNvSpPr txBox="1"/>
          <p:nvPr/>
        </p:nvSpPr>
        <p:spPr>
          <a:xfrm>
            <a:off x="545307" y="2013496"/>
            <a:ext cx="8053386" cy="4539704"/>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Comments written by the RS and RO provide no value when the comments do not match the markings. Additionally, the comments are further degraded when the Marine does not embrace the whole Marine concept. The RS and RO tend to "fall in love" with the Marine because they are "good" within the MOS. Most RSs and ROs were shy to adequately evaluate the Marine past the MOS performance.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Leadership, MOS performance, strong statement to start the report.</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Promotion recommendations, MRO qualities.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Comments that speak directly to the board. For example: board member, this Marine is a 6.</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ahead of peers, with peers. Accomplishes tasks with no/little/direct supervision/ development of both enlisted and officers.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Promotion recommendations that are clear and concise. Actions during the reporting period that cover MOS considerations and how they improved the unit and Marines.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Stand out ones about performance, promotion, and retention.</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Promotion recommendations/above peers. Best one is at the cost of other Marines, promote NOW!!!!</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Comments that spoke directly to the Marine's intangible character, aptitude, and if they are adaptable (can tackle any mission). Tell a story of a Marine who can and is willing to do any job well.</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Things that referred to how they made a positive impact in their MOS, how they were bettering their section or influencing those around them, and how good they are in their job.</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 looked for remarks confirming MOS credibility (technical proficiency), leadership, and setting the example. Trust and respect, performance in a higher ranked billet, or commensurate with higher ranks were helpful. Description of exemplary performance and strong recommendations for promotion.</a:t>
            </a:r>
          </a:p>
          <a:p>
            <a:endParaRPr lang="en-US" sz="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40</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295400" y="11430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Are there any additional educational opportunities you consider to</a:t>
            </a:r>
          </a:p>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be more valuable (i.e. RCSP, EJPME, NWC); and how did it</a:t>
            </a:r>
          </a:p>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influence a Marine’s competitiveness?</a:t>
            </a:r>
          </a:p>
        </p:txBody>
      </p:sp>
      <p:sp>
        <p:nvSpPr>
          <p:cNvPr id="3" name="TextBox 2">
            <a:extLst>
              <a:ext uri="{FF2B5EF4-FFF2-40B4-BE49-F238E27FC236}">
                <a16:creationId xmlns:a16="http://schemas.microsoft.com/office/drawing/2014/main" id="{35F53DA7-9358-55FE-98F0-A7E32CDCBE95}"/>
              </a:ext>
            </a:extLst>
          </p:cNvPr>
          <p:cNvSpPr txBox="1"/>
          <p:nvPr/>
        </p:nvSpPr>
        <p:spPr>
          <a:xfrm>
            <a:off x="914400" y="2519839"/>
            <a:ext cx="7828085" cy="4185761"/>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looked for additional PME for every year the MRO was in grade. At a minimum one course per year from the day of promotion.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MOS-related PME.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Completing resident or seminar PME is most important. After that, I am looking at MOS credibility.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honestly do not care if a Marine gets RCSP, EJPME, or NWC completed.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looking for a single PME but looking for consistent improvement viewed by attending 1 course per year.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RCSP. It makes a Marine more competitive for specific deployments.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RCLF and RCSP because we as a Marine Corps need to have a better understanding of different cultures, but the other ones are also good. It was the first time I heard of them.</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they didn’t carry much weight overall.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the more the better.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These are low on the list of tiebreakers.</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000" dirty="0"/>
          </a:p>
        </p:txBody>
      </p:sp>
    </p:spTree>
    <p:extLst>
      <p:ext uri="{BB962C8B-B14F-4D97-AF65-F5344CB8AC3E}">
        <p14:creationId xmlns:p14="http://schemas.microsoft.com/office/powerpoint/2010/main" val="3618705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41</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295400" y="11430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Are there any additional educational opportunities you consider to</a:t>
            </a:r>
          </a:p>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be more valuable (i.e. RCSP, EJPME, NWC); and how did it</a:t>
            </a:r>
          </a:p>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influence a Marine’s competitiveness?</a:t>
            </a:r>
          </a:p>
        </p:txBody>
      </p:sp>
      <p:sp>
        <p:nvSpPr>
          <p:cNvPr id="3" name="TextBox 2">
            <a:extLst>
              <a:ext uri="{FF2B5EF4-FFF2-40B4-BE49-F238E27FC236}">
                <a16:creationId xmlns:a16="http://schemas.microsoft.com/office/drawing/2014/main" id="{35F53DA7-9358-55FE-98F0-A7E32CDCBE95}"/>
              </a:ext>
            </a:extLst>
          </p:cNvPr>
          <p:cNvSpPr txBox="1"/>
          <p:nvPr/>
        </p:nvSpPr>
        <p:spPr>
          <a:xfrm>
            <a:off x="914400" y="2537460"/>
            <a:ext cx="7828085" cy="4185761"/>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SEJPME / EJPME I and II, and the Naval War Colleges were helpful and provided real value. Any PMOS educational opportunity for their grade was helpful. Too many in a short period made me wonder if they were appropriately balancing their daily duties and other obligations.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There were no others I considered.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EJPME or any PME would enhance the competitiveness.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College involving MOS. But very little.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DOL apprentice program, Certification, and/or Civilian education within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of them! No reason why Marines can't get them done! if you don’t stay busy in EPME then it tells me you don't care about getting promoted. No matter how busy you think you are.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showed the Marine was trying to break out. Critical in MOSs that are very competitive. Shows you are doing everything you can do.</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showed when Marines went out of their way to attend as much PME as they could. It was dependent on MOS, Some technical MOSs were limited on PME vis others like Recon who had pages worth of schools to attend.</a:t>
            </a:r>
          </a:p>
          <a:p>
            <a:pPr marL="171450" indent="-171450">
              <a:buFont typeface="Arial" panose="020B0604020202020204" pitchFamily="34" charset="0"/>
              <a:buChar char="•"/>
            </a:pPr>
            <a:endParaRPr lang="en-US" sz="1000" dirty="0"/>
          </a:p>
        </p:txBody>
      </p:sp>
    </p:spTree>
    <p:extLst>
      <p:ext uri="{BB962C8B-B14F-4D97-AF65-F5344CB8AC3E}">
        <p14:creationId xmlns:p14="http://schemas.microsoft.com/office/powerpoint/2010/main" val="1434085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42</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087315" y="13716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having a college degree affect a Marine’s competitiveness?</a:t>
            </a:r>
          </a:p>
        </p:txBody>
      </p:sp>
      <p:graphicFrame>
        <p:nvGraphicFramePr>
          <p:cNvPr id="2" name="Chart 1">
            <a:extLst>
              <a:ext uri="{FF2B5EF4-FFF2-40B4-BE49-F238E27FC236}">
                <a16:creationId xmlns:a16="http://schemas.microsoft.com/office/drawing/2014/main" id="{FD5E0467-C5A6-077D-9D72-C7E5FC14E28B}"/>
              </a:ext>
            </a:extLst>
          </p:cNvPr>
          <p:cNvGraphicFramePr>
            <a:graphicFrameLocks/>
          </p:cNvGraphicFramePr>
          <p:nvPr>
            <p:extLst>
              <p:ext uri="{D42A27DB-BD31-4B8C-83A1-F6EECF244321}">
                <p14:modId xmlns:p14="http://schemas.microsoft.com/office/powerpoint/2010/main" val="2760741707"/>
              </p:ext>
            </p:extLst>
          </p:nvPr>
        </p:nvGraphicFramePr>
        <p:xfrm>
          <a:off x="990600" y="1794510"/>
          <a:ext cx="7696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7325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43</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Adversity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087315" y="12954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adversity of any nature? </a:t>
            </a:r>
          </a:p>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(Violation of UCMJ, BCP, Adverse FITREP, 6105, NJP etc.)</a:t>
            </a:r>
          </a:p>
        </p:txBody>
      </p:sp>
      <p:graphicFrame>
        <p:nvGraphicFramePr>
          <p:cNvPr id="2" name="Chart 1">
            <a:extLst>
              <a:ext uri="{FF2B5EF4-FFF2-40B4-BE49-F238E27FC236}">
                <a16:creationId xmlns:a16="http://schemas.microsoft.com/office/drawing/2014/main" id="{F6E13BCD-09E3-497B-2725-05A55F1A00D5}"/>
              </a:ext>
            </a:extLst>
          </p:cNvPr>
          <p:cNvGraphicFramePr>
            <a:graphicFrameLocks/>
          </p:cNvGraphicFramePr>
          <p:nvPr>
            <p:extLst>
              <p:ext uri="{D42A27DB-BD31-4B8C-83A1-F6EECF244321}">
                <p14:modId xmlns:p14="http://schemas.microsoft.com/office/powerpoint/2010/main" val="3140896940"/>
              </p:ext>
            </p:extLst>
          </p:nvPr>
        </p:nvGraphicFramePr>
        <p:xfrm>
          <a:off x="762000" y="2057400"/>
          <a:ext cx="8382000" cy="44196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F4F587B1-8644-347B-263A-3119D5F38246}"/>
              </a:ext>
            </a:extLst>
          </p:cNvPr>
          <p:cNvCxnSpPr>
            <a:cxnSpLocks/>
          </p:cNvCxnSpPr>
          <p:nvPr/>
        </p:nvCxnSpPr>
        <p:spPr bwMode="auto">
          <a:xfrm>
            <a:off x="5334000" y="2743200"/>
            <a:ext cx="990600" cy="1524000"/>
          </a:xfrm>
          <a:prstGeom prst="line">
            <a:avLst/>
          </a:prstGeom>
          <a:solidFill>
            <a:schemeClr val="accent1">
              <a:alpha val="50000"/>
            </a:schemeClr>
          </a:solidFill>
          <a:ln w="66675" cap="flat" cmpd="sng" algn="ctr">
            <a:solidFill>
              <a:srgbClr val="FF9900"/>
            </a:solidFill>
            <a:prstDash val="solid"/>
            <a:round/>
            <a:headEnd type="diamond" w="med" len="med"/>
            <a:tailEnd type="triangle" w="med" len="med"/>
          </a:ln>
          <a:effectLst/>
        </p:spPr>
      </p:cxnSp>
    </p:spTree>
    <p:extLst>
      <p:ext uri="{BB962C8B-B14F-4D97-AF65-F5344CB8AC3E}">
        <p14:creationId xmlns:p14="http://schemas.microsoft.com/office/powerpoint/2010/main" val="1039816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44</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Adversity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219200" y="12954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a rebuttal/letter to the board effect any members’ decision to overlook adversity?</a:t>
            </a:r>
          </a:p>
        </p:txBody>
      </p:sp>
      <p:graphicFrame>
        <p:nvGraphicFramePr>
          <p:cNvPr id="2" name="Chart 1">
            <a:extLst>
              <a:ext uri="{FF2B5EF4-FFF2-40B4-BE49-F238E27FC236}">
                <a16:creationId xmlns:a16="http://schemas.microsoft.com/office/drawing/2014/main" id="{2A0930F7-A6C1-6A76-5F38-6FAD2049ADBC}"/>
              </a:ext>
            </a:extLst>
          </p:cNvPr>
          <p:cNvGraphicFramePr>
            <a:graphicFrameLocks/>
          </p:cNvGraphicFramePr>
          <p:nvPr>
            <p:extLst>
              <p:ext uri="{D42A27DB-BD31-4B8C-83A1-F6EECF244321}">
                <p14:modId xmlns:p14="http://schemas.microsoft.com/office/powerpoint/2010/main" val="3755306298"/>
              </p:ext>
            </p:extLst>
          </p:nvPr>
        </p:nvGraphicFramePr>
        <p:xfrm>
          <a:off x="914400" y="1943100"/>
          <a:ext cx="81534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2DF8E1C3-9052-48C6-0E27-5F28BEA538E8}"/>
              </a:ext>
            </a:extLst>
          </p:cNvPr>
          <p:cNvCxnSpPr>
            <a:cxnSpLocks/>
          </p:cNvCxnSpPr>
          <p:nvPr/>
        </p:nvCxnSpPr>
        <p:spPr bwMode="auto">
          <a:xfrm flipH="1" flipV="1">
            <a:off x="6400800" y="4191000"/>
            <a:ext cx="990600" cy="1600200"/>
          </a:xfrm>
          <a:prstGeom prst="line">
            <a:avLst/>
          </a:prstGeom>
          <a:solidFill>
            <a:schemeClr val="accent1">
              <a:alpha val="50000"/>
            </a:schemeClr>
          </a:solidFill>
          <a:ln w="50800" cap="flat" cmpd="sng" algn="ctr">
            <a:solidFill>
              <a:srgbClr val="FF9900"/>
            </a:solidFill>
            <a:prstDash val="solid"/>
            <a:round/>
            <a:headEnd type="diamond" w="med" len="med"/>
            <a:tailEnd type="triangle" w="med" len="med"/>
          </a:ln>
          <a:effectLst/>
        </p:spPr>
      </p:cxnSp>
    </p:spTree>
    <p:extLst>
      <p:ext uri="{BB962C8B-B14F-4D97-AF65-F5344CB8AC3E}">
        <p14:creationId xmlns:p14="http://schemas.microsoft.com/office/powerpoint/2010/main" val="238686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45</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087315" y="11430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In the cases you prepared, what documents in the OMPF did you find most relevant when reviewing a Marines record?</a:t>
            </a:r>
          </a:p>
        </p:txBody>
      </p:sp>
      <p:sp>
        <p:nvSpPr>
          <p:cNvPr id="3" name="TextBox 2">
            <a:extLst>
              <a:ext uri="{FF2B5EF4-FFF2-40B4-BE49-F238E27FC236}">
                <a16:creationId xmlns:a16="http://schemas.microsoft.com/office/drawing/2014/main" id="{D6E2AB80-F0D1-8D88-688A-72C83FE25AE5}"/>
              </a:ext>
            </a:extLst>
          </p:cNvPr>
          <p:cNvSpPr txBox="1"/>
          <p:nvPr/>
        </p:nvSpPr>
        <p:spPr>
          <a:xfrm>
            <a:off x="838200" y="1987927"/>
            <a:ext cx="7696200"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6105s.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Adversity, awards, schools.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6105, pg11, awards, school certs.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Struggling to find an answer to this one... I did use a divorce decree (which I never thought I would need) to help bolster a Marine's rebuttal to adversity.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FITREPS, letters to the board explaining things, and letters of recommendation from past leaders held no weight. College transcripts held no weight unless the degree could be applied to your MOS field or leading and managing Marines.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MOS training certs and adverse material (a lot of adversity was hiding in there and the briefing guide said no adversity).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OMPF and the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overview.</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Letters clarifying anything their record doesn't otherwise make clear is helpful (training, medical, etc.). Their side of the story regarding adversity was very helpful.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Pg. 11s and 6105 docs that show negative adversity.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Any adversity, awards, and schools</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33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46</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087315" y="11430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In the cases you prepared, what documents in the OMPF did you find most relevant when reviewing a Marine’s record? Continued…</a:t>
            </a:r>
          </a:p>
        </p:txBody>
      </p:sp>
      <p:sp>
        <p:nvSpPr>
          <p:cNvPr id="3" name="TextBox 2">
            <a:extLst>
              <a:ext uri="{FF2B5EF4-FFF2-40B4-BE49-F238E27FC236}">
                <a16:creationId xmlns:a16="http://schemas.microsoft.com/office/drawing/2014/main" id="{D6E2AB80-F0D1-8D88-688A-72C83FE25AE5}"/>
              </a:ext>
            </a:extLst>
          </p:cNvPr>
          <p:cNvSpPr txBox="1"/>
          <p:nvPr/>
        </p:nvSpPr>
        <p:spPr>
          <a:xfrm>
            <a:off x="838200" y="2046506"/>
            <a:ext cx="7696200"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6105, NJP’s, and awards. It would be nice to see photos again as there were a lot of Marines that were close to their BF allowance. It would be nice to see if they are truly fat or if they are really fit.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Individual fitness reports.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PME certs, MOS certs, college degrees, and lateral move documentation.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Page 11, 6105, college education.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Master brief sheet.</a:t>
            </a:r>
          </a:p>
          <a:p>
            <a:pPr marL="171450" indent="-17145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Everything listed in MBS.</a:t>
            </a:r>
          </a:p>
          <a:p>
            <a:pPr marL="171450" indent="-17145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section I comments, and information on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regarding PFT and CFT history. Far too many Marines are running MED and Partial and if I find a history of that it is a significant issue, without any explanation to the board.</a:t>
            </a:r>
          </a:p>
          <a:p>
            <a:pPr marL="171450" indent="-17145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COM/DERA.</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Comparative report. </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Page 11's / 6105s if present.</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686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47</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2192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documentation added little to no value in the Marine’s OMPF?</a:t>
            </a:r>
          </a:p>
        </p:txBody>
      </p:sp>
      <p:sp>
        <p:nvSpPr>
          <p:cNvPr id="3" name="TextBox 2">
            <a:extLst>
              <a:ext uri="{FF2B5EF4-FFF2-40B4-BE49-F238E27FC236}">
                <a16:creationId xmlns:a16="http://schemas.microsoft.com/office/drawing/2014/main" id="{D2164CAC-F2AF-F21C-AAB6-12E43A0F8A20}"/>
              </a:ext>
            </a:extLst>
          </p:cNvPr>
          <p:cNvSpPr txBox="1"/>
          <p:nvPr/>
        </p:nvSpPr>
        <p:spPr>
          <a:xfrm>
            <a:off x="914400" y="2064127"/>
            <a:ext cx="7696200"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Anything below a NA.</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all added value.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50+ pages of contract and medical information.</a:t>
            </a:r>
          </a:p>
          <a:p>
            <a:pPr marL="171450" indent="-17145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MarineNet</a:t>
            </a:r>
            <a:r>
              <a:rPr lang="en-US" sz="1600" dirty="0">
                <a:latin typeface="Times New Roman" panose="02020603050405020304" pitchFamily="18" charset="0"/>
                <a:cs typeface="Times New Roman" panose="02020603050405020304" pitchFamily="18" charset="0"/>
              </a:rPr>
              <a:t> certificates.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Enlistment contract and extension paperwork.</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the </a:t>
            </a:r>
            <a:r>
              <a:rPr lang="en-US" sz="1600" dirty="0" err="1">
                <a:latin typeface="Times New Roman" panose="02020603050405020304" pitchFamily="18" charset="0"/>
                <a:cs typeface="Times New Roman" panose="02020603050405020304" pitchFamily="18" charset="0"/>
              </a:rPr>
              <a:t>MarineNet</a:t>
            </a:r>
            <a:r>
              <a:rPr lang="en-US" sz="1600" dirty="0">
                <a:latin typeface="Times New Roman" panose="02020603050405020304" pitchFamily="18" charset="0"/>
                <a:cs typeface="Times New Roman" panose="02020603050405020304" pitchFamily="18" charset="0"/>
              </a:rPr>
              <a:t> certs (besides RCLF).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comparative assessment added nothing for 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Duplicative documents of any kind, certificates for training that are already documented in MCTIMS/MCTFS.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Certificates of Commendation, letters of appreciation, PFT certs. If it was old stuff from when they were junior Marines, it flew by it and it was a nuisance to sift through. Pg. 11 non-recs and tattoo docs, marriage certs and divorce decrees, birth certs, reenlistments, please remove them. They add no value to me and are just pages to get through when I'm looking for important documents like negative and adverse documents like 6105 for alcohol-related incidents.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Service contracts and SGLI forms. </a:t>
            </a:r>
            <a:r>
              <a:rPr lang="en-US" sz="1600" dirty="0" err="1">
                <a:latin typeface="Times New Roman" panose="02020603050405020304" pitchFamily="18" charset="0"/>
                <a:cs typeface="Times New Roman" panose="02020603050405020304" pitchFamily="18" charset="0"/>
              </a:rPr>
              <a:t>MarineNet</a:t>
            </a:r>
            <a:r>
              <a:rPr lang="en-US" sz="1600" dirty="0">
                <a:latin typeface="Times New Roman" panose="02020603050405020304" pitchFamily="18" charset="0"/>
                <a:cs typeface="Times New Roman" panose="02020603050405020304" pitchFamily="18" charset="0"/>
              </a:rPr>
              <a:t>/MCI certificates. Letters of appreciation.</a:t>
            </a:r>
          </a:p>
        </p:txBody>
      </p:sp>
    </p:spTree>
    <p:extLst>
      <p:ext uri="{BB962C8B-B14F-4D97-AF65-F5344CB8AC3E}">
        <p14:creationId xmlns:p14="http://schemas.microsoft.com/office/powerpoint/2010/main" val="1973053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48</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2192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documentation added little to no value in the Marine’s OMPF? Continued…</a:t>
            </a:r>
          </a:p>
        </p:txBody>
      </p:sp>
      <p:sp>
        <p:nvSpPr>
          <p:cNvPr id="3" name="TextBox 2">
            <a:extLst>
              <a:ext uri="{FF2B5EF4-FFF2-40B4-BE49-F238E27FC236}">
                <a16:creationId xmlns:a16="http://schemas.microsoft.com/office/drawing/2014/main" id="{D2164CAC-F2AF-F21C-AAB6-12E43A0F8A20}"/>
              </a:ext>
            </a:extLst>
          </p:cNvPr>
          <p:cNvSpPr txBox="1"/>
          <p:nvPr/>
        </p:nvSpPr>
        <p:spPr>
          <a:xfrm>
            <a:off x="914400" y="2064127"/>
            <a:ext cx="7696200" cy="3539430"/>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LOA, COA, the SSN's and contracts, BRS, insurance. Just keep the positive paperwork and the negative paperwork.</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Enlistment documentation, Birth certificates, and SSN cards. All PII should be removed from the record!!!!!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have a value to me. Just wished there were photos again.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LOAs, MMs.</a:t>
            </a:r>
          </a:p>
          <a:p>
            <a:pPr marL="171450" indent="-17145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MarineNet</a:t>
            </a:r>
            <a:r>
              <a:rPr lang="en-US" sz="1600" dirty="0">
                <a:latin typeface="Times New Roman" panose="02020603050405020304" pitchFamily="18" charset="0"/>
                <a:cs typeface="Times New Roman" panose="02020603050405020304" pitchFamily="18" charset="0"/>
              </a:rPr>
              <a:t> courses, take them out.</a:t>
            </a:r>
          </a:p>
          <a:p>
            <a:pPr marL="171450" indent="-17145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MarineNet</a:t>
            </a:r>
            <a:r>
              <a:rPr lang="en-US" sz="1600" dirty="0">
                <a:latin typeface="Times New Roman" panose="02020603050405020304" pitchFamily="18" charset="0"/>
                <a:cs typeface="Times New Roman" panose="02020603050405020304" pitchFamily="18" charset="0"/>
              </a:rPr>
              <a:t> certs just make clutter.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Half the service record and contract/enlistment contract and extension. Also, there is substantial PII within that section that is irrelevant to the board.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JIA Roster, it did not match what was briefed because we had nothing to describe what happened.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JKO, annual training, medical data, adoption paperwork, MEPS medical Docs, SSN Cards, PII, Items that have nothing to do with MOS/promotion competitiveness.</a:t>
            </a:r>
          </a:p>
        </p:txBody>
      </p:sp>
    </p:spTree>
    <p:extLst>
      <p:ext uri="{BB962C8B-B14F-4D97-AF65-F5344CB8AC3E}">
        <p14:creationId xmlns:p14="http://schemas.microsoft.com/office/powerpoint/2010/main" val="992065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49</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Without a photo was military appearance important to you and if so, how did you assess a Marine's appearance?</a:t>
            </a:r>
            <a:endParaRPr lang="en-US" altLang="en-US" sz="1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0A937F-ABAE-3A71-E2FB-9C225BD4CB22}"/>
              </a:ext>
            </a:extLst>
          </p:cNvPr>
          <p:cNvSpPr txBox="1"/>
          <p:nvPr/>
        </p:nvSpPr>
        <p:spPr>
          <a:xfrm>
            <a:off x="762000" y="2028885"/>
            <a:ext cx="8229600" cy="5262979"/>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is important. The absence of a photo did not help the Marine when </a:t>
            </a:r>
            <a:r>
              <a:rPr lang="en-US" sz="1600" dirty="0" err="1">
                <a:latin typeface="Times New Roman" panose="02020603050405020304" pitchFamily="18" charset="0"/>
                <a:cs typeface="Times New Roman" panose="02020603050405020304" pitchFamily="18" charset="0"/>
              </a:rPr>
              <a:t>ht</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wt</a:t>
            </a:r>
            <a:r>
              <a:rPr lang="en-US" sz="1600" dirty="0">
                <a:latin typeface="Times New Roman" panose="02020603050405020304" pitchFamily="18" charset="0"/>
                <a:cs typeface="Times New Roman" panose="02020603050405020304" pitchFamily="18" charset="0"/>
              </a:rPr>
              <a:t> was in question.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Photos should be brought back. Historical height and weight.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Historical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ht</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wt</a:t>
            </a:r>
            <a:r>
              <a:rPr lang="en-US" sz="1600" dirty="0">
                <a:latin typeface="Times New Roman" panose="02020603050405020304" pitchFamily="18" charset="0"/>
                <a:cs typeface="Times New Roman" panose="02020603050405020304" pitchFamily="18" charset="0"/>
              </a:rPr>
              <a:t> and CFT/PFT scores, </a:t>
            </a:r>
            <a:r>
              <a:rPr lang="en-US" sz="1600" dirty="0" err="1">
                <a:latin typeface="Times New Roman" panose="02020603050405020304" pitchFamily="18" charset="0"/>
                <a:cs typeface="Times New Roman" panose="02020603050405020304" pitchFamily="18" charset="0"/>
              </a:rPr>
              <a:t>ht</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wt</a:t>
            </a:r>
            <a:r>
              <a:rPr lang="en-US" sz="1600" dirty="0">
                <a:latin typeface="Times New Roman" panose="02020603050405020304" pitchFamily="18" charset="0"/>
                <a:cs typeface="Times New Roman" panose="02020603050405020304" pitchFamily="18" charset="0"/>
              </a:rPr>
              <a:t> on brief sheet. Assignment to BCP.</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Have to trust command’s ability to execute the BCP according to policy. I have to have faith that those CPTRs and BCP programs are tight.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H&amp;W and anyone on a BF% were assessed on their PFT and CFT scores and if they attended resident PME. That shows that they are not hiding from a scale. 250 or above on a PFT, I assumed the Marine looked decent.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Photos must be brought back.</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Hard to, unless they are actually out of standards.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photos made it extremely difficult to assess their appearance. No photos hurt a lot of Marines for me. All board members wanted photos that could have helped several Marines.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having photos made it challenging to assess the appearance of Marines who were on the upper end of the spectrum (Weight/BF %).</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Photos need to come back!!! The joke often is "he must have a wide neck".</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We need the photos back. Only way to judge if a Marine is overweight, hard to judge body fat % numbers.</a:t>
            </a:r>
          </a:p>
          <a:p>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p>
        </p:txBody>
      </p:sp>
    </p:spTree>
    <p:extLst>
      <p:ext uri="{BB962C8B-B14F-4D97-AF65-F5344CB8AC3E}">
        <p14:creationId xmlns:p14="http://schemas.microsoft.com/office/powerpoint/2010/main" val="209140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9219" name="Slide Number Placeholder 4"/>
          <p:cNvSpPr>
            <a:spLocks noGrp="1"/>
          </p:cNvSpPr>
          <p:nvPr>
            <p:ph type="sldNum" sz="quarter" idx="12"/>
          </p:nvPr>
        </p:nvSpPr>
        <p:spPr>
          <a:xfrm>
            <a:off x="85344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9993203-05E3-4F8A-A1E6-777F1C2BE1F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5</a:t>
            </a:fld>
            <a:endParaRPr lang="en-US" altLang="en-US" sz="1400" dirty="0">
              <a:latin typeface="Times New Roman" panose="02020603050405020304" pitchFamily="18" charset="0"/>
              <a:cs typeface="Times New Roman" panose="02020603050405020304" pitchFamily="18" charset="0"/>
            </a:endParaRPr>
          </a:p>
        </p:txBody>
      </p:sp>
      <p:sp>
        <p:nvSpPr>
          <p:cNvPr id="9220" name="TextBox 4"/>
          <p:cNvSpPr txBox="1">
            <a:spLocks noChangeArrowheads="1"/>
          </p:cNvSpPr>
          <p:nvPr/>
        </p:nvSpPr>
        <p:spPr bwMode="auto">
          <a:xfrm>
            <a:off x="837467" y="1219200"/>
            <a:ext cx="74690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types of comments added value to the Marine? Continued…</a:t>
            </a:r>
          </a:p>
        </p:txBody>
      </p:sp>
      <p:sp>
        <p:nvSpPr>
          <p:cNvPr id="5" name="TextBox 4">
            <a:extLst>
              <a:ext uri="{FF2B5EF4-FFF2-40B4-BE49-F238E27FC236}">
                <a16:creationId xmlns:a16="http://schemas.microsoft.com/office/drawing/2014/main" id="{623D880E-99ED-0AEC-903F-84827091C4C6}"/>
              </a:ext>
            </a:extLst>
          </p:cNvPr>
          <p:cNvSpPr txBox="1"/>
          <p:nvPr/>
        </p:nvSpPr>
        <p:spPr>
          <a:xfrm>
            <a:off x="545307" y="1927086"/>
            <a:ext cx="8053386" cy="4832092"/>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recommendation for promotion (should it be ahead of peers or with peers?) Generic comments do not help the Marine stand out from his/her peers.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Uninflated comments directed to the board,  RS or RO's rank (experience) and the total number of Marines in their profile.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Use plain English and do not use a thesaurus to fill out the section.</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Promotion recommendation, comments that stated the Marine should be promoted ahead of peers stood out to me.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Remarks that either tell how the Marine performed or why the marks do not tell an accurate picture.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Solid performer with an unmatched work ethic, attention to detail, and initiative. A true asset to his MOS and the Marine Corps, absolute must for promotion. Absolutely phenomenal SNCO and leader of Marines. Highly recommend for promotion with enthusiasm. My highest recommendation for promotion for this Marine. Promote at the first opportunity.</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MROs performance in MOS, leadership, impact on unit and Marines. Talk about military appearance and promotion recommendations, tell the whole story! Talk to the board!</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at first look. Promote at the first opportunity. I recommend this Marine be briefed as a 2-6. Explanations as to why you are placing a Marine below your average or at your average are helpful if the MRO is not actually average.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immediately, promote ahead of peers, etc. Anything with strong comments to show the RS/RO took the time and effort to elaborate.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1</a:t>
            </a:r>
            <a:r>
              <a:rPr lang="en-US" sz="1400" baseline="30000" dirty="0">
                <a:latin typeface="Times New Roman" panose="02020603050405020304" pitchFamily="18" charset="0"/>
                <a:cs typeface="Times New Roman" panose="02020603050405020304" pitchFamily="18" charset="0"/>
              </a:rPr>
              <a:t>st</a:t>
            </a:r>
            <a:r>
              <a:rPr lang="en-US" sz="1400" dirty="0">
                <a:latin typeface="Times New Roman" panose="02020603050405020304" pitchFamily="18" charset="0"/>
                <a:cs typeface="Times New Roman" panose="02020603050405020304" pitchFamily="18" charset="0"/>
              </a:rPr>
              <a:t>,if all other data aligns: I would service with the Marine in Combat. Board make this Marine a 6+.</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Brief as a 6, one of the top 10-15%, SSgts I have served with, promote with the best of peers, promote well ahead of peers.</a:t>
            </a:r>
          </a:p>
        </p:txBody>
      </p:sp>
    </p:spTree>
    <p:extLst>
      <p:ext uri="{BB962C8B-B14F-4D97-AF65-F5344CB8AC3E}">
        <p14:creationId xmlns:p14="http://schemas.microsoft.com/office/powerpoint/2010/main" val="824095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50</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Without a photo was military appearance important to you and if so, how did you assess a Marine's appearance? Continued…</a:t>
            </a:r>
            <a:endParaRPr lang="en-US" altLang="en-US" sz="1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0A937F-ABAE-3A71-E2FB-9C225BD4CB22}"/>
              </a:ext>
            </a:extLst>
          </p:cNvPr>
          <p:cNvSpPr txBox="1"/>
          <p:nvPr/>
        </p:nvSpPr>
        <p:spPr>
          <a:xfrm>
            <a:off x="762000" y="2122706"/>
            <a:ext cx="82296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lack of photos caused some confusion in cases where a Marine was assigned to BCP but made satisfactory progress according to their </a:t>
            </a:r>
            <a:r>
              <a:rPr lang="en-US" sz="1600" dirty="0" err="1">
                <a:latin typeface="Times New Roman" panose="02020603050405020304" pitchFamily="18" charset="0"/>
                <a:cs typeface="Times New Roman" panose="02020603050405020304" pitchFamily="18" charset="0"/>
              </a:rPr>
              <a:t>Wt</a:t>
            </a:r>
            <a:r>
              <a:rPr lang="en-US" sz="1600" dirty="0">
                <a:latin typeface="Times New Roman" panose="02020603050405020304" pitchFamily="18" charset="0"/>
                <a:cs typeface="Times New Roman" panose="02020603050405020304" pitchFamily="18" charset="0"/>
              </a:rPr>
              <a:t>/BF% even though their weight or % was now close to their max, or they fluctuated. It would have been helpful to be able to see their appearance in uniform.</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it is important to me and would be helpful. Please bring back pictures. If a Marine was over their weight and at their max BF %, had low physical fitness scores or partials/med waivers, and hadn’t been to their resident PME school, the assumption was they were fat and probably out of standards.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In general, had to assume Marines were fat unless there was evidence otherwise. If a Marine had a history of tape tests, tried to look at PFT/CFT scores to guess, or hoped a reporting official made an explicit comment. One Marine sent a picture to the board, which added value.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was important, I wish they'd bring back the photos. As mentioned before, if they are close to their BF max, then it would be questioned about what shape they are in, especially if they have low scores for PFT/CFT.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Could not assess appearance other than height and weight.</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p>
        </p:txBody>
      </p:sp>
    </p:spTree>
    <p:extLst>
      <p:ext uri="{BB962C8B-B14F-4D97-AF65-F5344CB8AC3E}">
        <p14:creationId xmlns:p14="http://schemas.microsoft.com/office/powerpoint/2010/main" val="2416599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51</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Without a photo was military appearance important to you and if so, how did you assess a Marine's appearance? Continued 2…</a:t>
            </a:r>
            <a:endParaRPr lang="en-US" altLang="en-US" sz="1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0A937F-ABAE-3A71-E2FB-9C225BD4CB22}"/>
              </a:ext>
            </a:extLst>
          </p:cNvPr>
          <p:cNvSpPr txBox="1"/>
          <p:nvPr/>
        </p:nvSpPr>
        <p:spPr>
          <a:xfrm>
            <a:off x="762000" y="2122706"/>
            <a:ext cx="8229600" cy="3539430"/>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Bring photos back. We know gender, race, </a:t>
            </a:r>
            <a:r>
              <a:rPr lang="en-US" sz="1600" dirty="0" err="1">
                <a:latin typeface="Times New Roman" panose="02020603050405020304" pitchFamily="18" charset="0"/>
                <a:cs typeface="Times New Roman" panose="02020603050405020304" pitchFamily="18" charset="0"/>
              </a:rPr>
              <a:t>etc</a:t>
            </a:r>
            <a:r>
              <a:rPr lang="en-US" sz="1600" dirty="0">
                <a:latin typeface="Times New Roman" panose="02020603050405020304" pitchFamily="18" charset="0"/>
                <a:cs typeface="Times New Roman" panose="02020603050405020304" pitchFamily="18" charset="0"/>
              </a:rPr>
              <a:t>, from the records. We are professionals who are not making some absurd personal bias. The whole rationale for removing photos is insulting. Meanwhile, a photo would help on a lot (a lot) of ambiguous BCP and height/weight issues.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After 25 years, 61inches and 192 </a:t>
            </a:r>
            <a:r>
              <a:rPr lang="en-US" sz="1600" dirty="0" err="1">
                <a:latin typeface="Times New Roman" panose="02020603050405020304" pitchFamily="18" charset="0"/>
                <a:cs typeface="Times New Roman" panose="02020603050405020304" pitchFamily="18" charset="0"/>
              </a:rPr>
              <a:t>lbs</a:t>
            </a:r>
            <a:r>
              <a:rPr lang="en-US" sz="1600" dirty="0">
                <a:latin typeface="Times New Roman" panose="02020603050405020304" pitchFamily="18" charset="0"/>
                <a:cs typeface="Times New Roman" panose="02020603050405020304" pitchFamily="18" charset="0"/>
              </a:rPr>
              <a:t> for female or male Marine mean out of standards regardless of what is written on MBS. Photos are important.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EXTREMELY IMPORTANT! If the MRO was clearly under their MAX that was good. If the MRO was taped, it was scrutinized and held against them! Regardless of standards, a photo is worth a thousand words, so figure out a way to make sure words paint the picture of being good!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We can see when the height changes. Accurate height tends to be given at schools. When a Marine grows an inch you bring doubt to the record. Without a picture, I think the majority of the board doubts the Marine. We need to bring back a picture or stop caring about height and weight and only concern ourselves with the PFT and CFT scores.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Look good, feel good, perform good. It's about balance and what is needed from us today. </a:t>
            </a:r>
            <a:endParaRPr lang="en-US" sz="1600" dirty="0"/>
          </a:p>
        </p:txBody>
      </p:sp>
    </p:spTree>
    <p:extLst>
      <p:ext uri="{BB962C8B-B14F-4D97-AF65-F5344CB8AC3E}">
        <p14:creationId xmlns:p14="http://schemas.microsoft.com/office/powerpoint/2010/main" val="4147135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52</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219200" y="14478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letters of any type that were sent to the board?</a:t>
            </a:r>
          </a:p>
          <a:p>
            <a:pPr marL="0" indent="0" algn="ctr">
              <a:buFontTx/>
              <a:buNone/>
            </a:pPr>
            <a:endParaRPr lang="en-US" altLang="en-US" sz="2000" b="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CA153F8E-220C-DB0D-F8B9-02C411CEE251}"/>
              </a:ext>
            </a:extLst>
          </p:cNvPr>
          <p:cNvGraphicFramePr>
            <a:graphicFrameLocks/>
          </p:cNvGraphicFramePr>
          <p:nvPr>
            <p:extLst>
              <p:ext uri="{D42A27DB-BD31-4B8C-83A1-F6EECF244321}">
                <p14:modId xmlns:p14="http://schemas.microsoft.com/office/powerpoint/2010/main" val="1296414059"/>
              </p:ext>
            </p:extLst>
          </p:nvPr>
        </p:nvGraphicFramePr>
        <p:xfrm>
          <a:off x="1066800" y="1828800"/>
          <a:ext cx="7608094" cy="456376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5DEBA619-1CF9-ED7C-BE45-43DDADD0C216}"/>
              </a:ext>
            </a:extLst>
          </p:cNvPr>
          <p:cNvCxnSpPr>
            <a:cxnSpLocks/>
          </p:cNvCxnSpPr>
          <p:nvPr/>
        </p:nvCxnSpPr>
        <p:spPr bwMode="auto">
          <a:xfrm flipH="1" flipV="1">
            <a:off x="6096000" y="4110681"/>
            <a:ext cx="609600" cy="1909119"/>
          </a:xfrm>
          <a:prstGeom prst="line">
            <a:avLst/>
          </a:prstGeom>
          <a:solidFill>
            <a:schemeClr val="accent1">
              <a:alpha val="50000"/>
            </a:schemeClr>
          </a:solidFill>
          <a:ln w="50800" cap="flat" cmpd="sng" algn="ctr">
            <a:solidFill>
              <a:srgbClr val="FF9900"/>
            </a:solidFill>
            <a:prstDash val="solid"/>
            <a:round/>
            <a:headEnd type="diamond" w="med" len="med"/>
            <a:tailEnd type="triangle" w="med" len="med"/>
          </a:ln>
          <a:effectLst/>
        </p:spPr>
      </p:cxnSp>
      <p:cxnSp>
        <p:nvCxnSpPr>
          <p:cNvPr id="10" name="Straight Connector 9">
            <a:extLst>
              <a:ext uri="{FF2B5EF4-FFF2-40B4-BE49-F238E27FC236}">
                <a16:creationId xmlns:a16="http://schemas.microsoft.com/office/drawing/2014/main" id="{02B8672F-C761-7D6D-D390-C31CEEDA3A4A}"/>
              </a:ext>
            </a:extLst>
          </p:cNvPr>
          <p:cNvCxnSpPr>
            <a:cxnSpLocks/>
          </p:cNvCxnSpPr>
          <p:nvPr/>
        </p:nvCxnSpPr>
        <p:spPr bwMode="auto">
          <a:xfrm flipH="1" flipV="1">
            <a:off x="6096000" y="4232447"/>
            <a:ext cx="533400" cy="1676400"/>
          </a:xfrm>
          <a:prstGeom prst="line">
            <a:avLst/>
          </a:prstGeom>
          <a:solidFill>
            <a:schemeClr val="accent1">
              <a:alpha val="50000"/>
            </a:schemeClr>
          </a:solidFill>
          <a:ln w="50800" cap="flat" cmpd="sng" algn="ctr">
            <a:solidFill>
              <a:schemeClr val="accent3">
                <a:lumMod val="75000"/>
              </a:schemeClr>
            </a:solidFill>
            <a:prstDash val="solid"/>
            <a:round/>
            <a:headEnd type="diamond" w="med" len="med"/>
            <a:tailEnd type="triangle" w="med" len="med"/>
          </a:ln>
          <a:effectLst/>
        </p:spPr>
      </p:cxnSp>
    </p:spTree>
    <p:extLst>
      <p:ext uri="{BB962C8B-B14F-4D97-AF65-F5344CB8AC3E}">
        <p14:creationId xmlns:p14="http://schemas.microsoft.com/office/powerpoint/2010/main" val="4266381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53</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914400" y="11430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Why were letters of any kind beneficial?</a:t>
            </a:r>
          </a:p>
        </p:txBody>
      </p:sp>
      <p:sp>
        <p:nvSpPr>
          <p:cNvPr id="4" name="TextBox 3">
            <a:extLst>
              <a:ext uri="{FF2B5EF4-FFF2-40B4-BE49-F238E27FC236}">
                <a16:creationId xmlns:a16="http://schemas.microsoft.com/office/drawing/2014/main" id="{3C1ADA09-782B-C8CF-4406-615C21005893}"/>
              </a:ext>
            </a:extLst>
          </p:cNvPr>
          <p:cNvSpPr txBox="1"/>
          <p:nvPr/>
        </p:nvSpPr>
        <p:spPr>
          <a:xfrm>
            <a:off x="838200" y="1876485"/>
            <a:ext cx="77724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They were not. Letters of recommendation added no value. Those recommendations should be found within the RS and RO comments. A retiree's recommendation added zero value to the package.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Any time the record needs clarification or does not tell the whole story.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Letters to clarify the lack of a qualification was helpful. Like there wasn't a rifle range where the Marine was stationed, or to explain an injury that prevented training.</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Letters that clarify anomalies in a record. For example, if a Marine received a vague 6105 but no adverse fitness report, a letter might be helpful to provide context.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Explaining vague 6105s or any adverse material, missing rifle quals, or medical situations. I appreciated pregnant females letting me know that they were exempt from quals due to pregnancy and nursing so I could move on to their performance.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A letter clarifying issues like missed rifle range, and medical waivers, is very beneficial.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ones that had specifics. Some were general and still did not get the nature of adversity. LORs did help too.</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Only if they are clarifying something in their record. The ones talking about why they got into trouble did more damage than good. Best letter where the ones explain the PFT or CFT and why they had med.</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634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54</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914400" y="11430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Why were letters of any kind beneficial? Continued…</a:t>
            </a:r>
          </a:p>
        </p:txBody>
      </p:sp>
      <p:sp>
        <p:nvSpPr>
          <p:cNvPr id="4" name="TextBox 3">
            <a:extLst>
              <a:ext uri="{FF2B5EF4-FFF2-40B4-BE49-F238E27FC236}">
                <a16:creationId xmlns:a16="http://schemas.microsoft.com/office/drawing/2014/main" id="{3C1ADA09-782B-C8CF-4406-615C21005893}"/>
              </a:ext>
            </a:extLst>
          </p:cNvPr>
          <p:cNvSpPr txBox="1"/>
          <p:nvPr/>
        </p:nvSpPr>
        <p:spPr>
          <a:xfrm>
            <a:off x="838200" y="1876485"/>
            <a:ext cx="77724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Most letters clarified or amplified circumstances that would have otherwise been confusing.</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Only if they took responsibility for any adversity that they had previously not made a statement for.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Letters were helpful when they explained a question raised by the record. History of medical/partial PFT/CFTs, lack of a desirable school/billet, etc. Letters accepting responsibility for adversity were appreciated, but Marines need to show sustained positive performance to overcome. Letters of recommendation from other leaders were generally superfluous unless significant circumstances were needing to be addressed.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they explained why they were hurt, why they couldn't make it to a course or why they couldn’t train.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Marine taking responsibility for something with no excuses sent a good message. Meanwhile, plenty of Marines wrote "what happened was..." letters that didn't help, and some revealed adversity that was not in their record.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explained why rifle, </a:t>
            </a:r>
            <a:r>
              <a:rPr lang="en-US" sz="1600" dirty="0" err="1">
                <a:latin typeface="Times New Roman" panose="02020603050405020304" pitchFamily="18" charset="0"/>
                <a:cs typeface="Times New Roman" panose="02020603050405020304" pitchFamily="18" charset="0"/>
              </a:rPr>
              <a:t>pft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etc</a:t>
            </a:r>
            <a:r>
              <a:rPr lang="en-US" sz="1600" dirty="0">
                <a:latin typeface="Times New Roman" panose="02020603050405020304" pitchFamily="18" charset="0"/>
                <a:cs typeface="Times New Roman" panose="02020603050405020304" pitchFamily="18" charset="0"/>
              </a:rPr>
              <a:t> was not complete and is scheduled for XX date. All other letters are just whining. All rebuttals should have been done at the time of NJP or other adversity.</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118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55</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914400" y="11430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Why were letters of any kind beneficial? Continued 2…</a:t>
            </a:r>
          </a:p>
        </p:txBody>
      </p:sp>
      <p:sp>
        <p:nvSpPr>
          <p:cNvPr id="4" name="TextBox 3">
            <a:extLst>
              <a:ext uri="{FF2B5EF4-FFF2-40B4-BE49-F238E27FC236}">
                <a16:creationId xmlns:a16="http://schemas.microsoft.com/office/drawing/2014/main" id="{3C1ADA09-782B-C8CF-4406-615C21005893}"/>
              </a:ext>
            </a:extLst>
          </p:cNvPr>
          <p:cNvSpPr txBox="1"/>
          <p:nvPr/>
        </p:nvSpPr>
        <p:spPr>
          <a:xfrm>
            <a:off x="838200" y="1850916"/>
            <a:ext cx="7772400" cy="4016484"/>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gave the Marine the opportunity to take responsibility and explain the circumstances in relation to the adversity.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When someone explains why they couldn't do something that is required.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the situation wasn't clear in the record, having a letter of clarification helped clear up much confusion.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Shows the Marine cares. One Marine submitted a photo, that's a good idea.</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They were helpful when they clarified something ambiguous in the report and I appreciated them. It definitely shows you are paying attention.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Letters of clarification such as "I am attending PME currently and will graduate in...." showed the Marine was attempting to get PME complete. Others did not help at all and were dependent if adversity was attached to them.</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On more than one occasion I didn't get clarification on an event that could have been justified via a letter. One letter showed a great picture of what happened with supporting documentation, and it was enough for me.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Letters highlighting accidents resulting in severe injury (car crash, cancer </a:t>
            </a:r>
            <a:r>
              <a:rPr lang="en-US" sz="1500" dirty="0" err="1">
                <a:latin typeface="Times New Roman" panose="02020603050405020304" pitchFamily="18" charset="0"/>
                <a:cs typeface="Times New Roman" panose="02020603050405020304" pitchFamily="18" charset="0"/>
              </a:rPr>
              <a:t>etc</a:t>
            </a:r>
            <a:r>
              <a:rPr lang="en-US" sz="1500" dirty="0">
                <a:latin typeface="Times New Roman" panose="02020603050405020304" pitchFamily="18" charset="0"/>
                <a:cs typeface="Times New Roman" panose="02020603050405020304" pitchFamily="18" charset="0"/>
              </a:rPr>
              <a:t>) supporting why PFT/CFTs may or may not be low for that reason.</a:t>
            </a:r>
          </a:p>
          <a:p>
            <a:pPr marL="171450" indent="-171450">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395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56</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524000" y="1125416"/>
            <a:ext cx="678179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are your top recommendations for Marines preparing for a selection board?</a:t>
            </a:r>
          </a:p>
        </p:txBody>
      </p:sp>
      <p:sp>
        <p:nvSpPr>
          <p:cNvPr id="3" name="TextBox 2">
            <a:extLst>
              <a:ext uri="{FF2B5EF4-FFF2-40B4-BE49-F238E27FC236}">
                <a16:creationId xmlns:a16="http://schemas.microsoft.com/office/drawing/2014/main" id="{C3381234-4320-DE50-B042-EACA03667457}"/>
              </a:ext>
            </a:extLst>
          </p:cNvPr>
          <p:cNvSpPr txBox="1"/>
          <p:nvPr/>
        </p:nvSpPr>
        <p:spPr>
          <a:xfrm>
            <a:off x="693137" y="2064127"/>
            <a:ext cx="7917464"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Check your stuff. No one should care more about your promotion than you. No resident PME = Briefed as a 2.</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Talk to a career counselor and senior leadership regarding your record. Get your PME done and performance wins.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Run a first class PFT/CFT. At least 1/3 of these board members are providing recommendations based on physical fitness stats alone.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1st Class PFT. It is not everything but you are being outpaced by your peers who are both good at the MOS and can maintain a 1st Class PFT. Our organization can and does demand both. Complete non-res PMEs annually to show that you care about development as a Marine. Attend Career Course or Seminar.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Complete required PME. Make sure all training and records are up to date.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Still get your resident PME done! It is still carrying significant weight with the board members even though the precepts state the requirements changed so the MARINENET course is “complete.” Was a topic of dissension throughout the board between members.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Clean up your OMPF by getting rid of duplicates, closing date gaps on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ensure your training is as recent as it can be. Go to PME as soon as you are selected for the next rank.</a:t>
            </a:r>
          </a:p>
        </p:txBody>
      </p:sp>
    </p:spTree>
    <p:extLst>
      <p:ext uri="{BB962C8B-B14F-4D97-AF65-F5344CB8AC3E}">
        <p14:creationId xmlns:p14="http://schemas.microsoft.com/office/powerpoint/2010/main" val="4247647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57</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524000" y="1125416"/>
            <a:ext cx="678179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are your top recommendations for Marines preparing for a selection board? Continued…</a:t>
            </a:r>
          </a:p>
        </p:txBody>
      </p:sp>
      <p:sp>
        <p:nvSpPr>
          <p:cNvPr id="3" name="TextBox 2">
            <a:extLst>
              <a:ext uri="{FF2B5EF4-FFF2-40B4-BE49-F238E27FC236}">
                <a16:creationId xmlns:a16="http://schemas.microsoft.com/office/drawing/2014/main" id="{C3381234-4320-DE50-B042-EACA03667457}"/>
              </a:ext>
            </a:extLst>
          </p:cNvPr>
          <p:cNvSpPr txBox="1"/>
          <p:nvPr/>
        </p:nvSpPr>
        <p:spPr>
          <a:xfrm>
            <a:off x="693137" y="2064127"/>
            <a:ext cx="7917464"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Clean up your record, duplicate docs were frustrating to sift through, at least do your EPME so you are briefed, and get to the rifle/pistol range. I saw so many Marines that hadn't gone to any range since 2014-2016.</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Do your PME. Scrub your record with a trusted advisor, and see if there are any questions that need clarification.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Make sure they review the Marine as a whole and not to get caught up in the little stuff.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Make sure their record is complete, write a letter owning any adversity or ambiguity, and get PME done.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Get your annual quals done!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Audit your record.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Screen and organize records.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Do PME. Continue MOS progression through education. Seek the highest values in any area you have influence.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Show you care about your career and that you want to get promoted. Your record is the only way to communicate with the board. Don't go into a board without having your record reviewed by an 8999.</a:t>
            </a:r>
          </a:p>
        </p:txBody>
      </p:sp>
    </p:spTree>
    <p:extLst>
      <p:ext uri="{BB962C8B-B14F-4D97-AF65-F5344CB8AC3E}">
        <p14:creationId xmlns:p14="http://schemas.microsoft.com/office/powerpoint/2010/main" val="3796502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58</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524000" y="1125416"/>
            <a:ext cx="678179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are your top recommendations for Marines preparing for a selection board? Continued 2…</a:t>
            </a:r>
          </a:p>
        </p:txBody>
      </p:sp>
      <p:sp>
        <p:nvSpPr>
          <p:cNvPr id="3" name="TextBox 2">
            <a:extLst>
              <a:ext uri="{FF2B5EF4-FFF2-40B4-BE49-F238E27FC236}">
                <a16:creationId xmlns:a16="http://schemas.microsoft.com/office/drawing/2014/main" id="{C3381234-4320-DE50-B042-EACA03667457}"/>
              </a:ext>
            </a:extLst>
          </p:cNvPr>
          <p:cNvSpPr txBox="1"/>
          <p:nvPr/>
        </p:nvSpPr>
        <p:spPr>
          <a:xfrm>
            <a:off x="693137" y="2122706"/>
            <a:ext cx="7917464"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middle to high first-class matters, there is an abundance of Sgt Majors on a board, they care. The board frowns upon not having at least a green MCMAP belt. Do not just be a recruiter, be a SNCOIC, do not just be a drill instructor strive to be a Senior or Chief. It definitely matters.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PME, and PFT/CFT. Show the board that there is an attempt to better and continue on the path to GySgt.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Don't discredit yourself or the Marine Corps with your actions. Go to PME. Teamwork makes the Dream Work (push each other in every area).</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Run the best PFT/CFT of your life! Don’t be close to your max for </a:t>
            </a:r>
            <a:r>
              <a:rPr lang="en-US" sz="1600" dirty="0" err="1">
                <a:latin typeface="Times New Roman" panose="02020603050405020304" pitchFamily="18" charset="0"/>
                <a:cs typeface="Times New Roman" panose="02020603050405020304" pitchFamily="18" charset="0"/>
              </a:rPr>
              <a:t>ht</a:t>
            </a:r>
            <a:r>
              <a:rPr lang="en-US" sz="1600" dirty="0">
                <a:latin typeface="Times New Roman" panose="02020603050405020304" pitchFamily="18" charset="0"/>
                <a:cs typeface="Times New Roman" panose="02020603050405020304" pitchFamily="18" charset="0"/>
              </a:rPr>
              <a:t>/wt. Be well within standard. Ensure your MOS quals are reflected on your MBS! The briefer shouldn’t have to hunt through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to find this information. Do your PME and be on time! Submit well before the promotion board messages are sent out. Avoid your S-3 changing your height! It looks bad if you are on the line for </a:t>
            </a:r>
            <a:r>
              <a:rPr lang="en-US" sz="1600" dirty="0" err="1">
                <a:latin typeface="Times New Roman" panose="02020603050405020304" pitchFamily="18" charset="0"/>
                <a:cs typeface="Times New Roman" panose="02020603050405020304" pitchFamily="18" charset="0"/>
              </a:rPr>
              <a:t>ht</a:t>
            </a:r>
            <a:r>
              <a:rPr lang="en-US" sz="1600" dirty="0">
                <a:latin typeface="Times New Roman" panose="02020603050405020304" pitchFamily="18" charset="0"/>
                <a:cs typeface="Times New Roman" panose="02020603050405020304" pitchFamily="18" charset="0"/>
              </a:rPr>
              <a:t>/wt.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Ensure their records are updated and run a PFT and CFT for the current fiscal year.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Get a good PFT score, do PME.</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183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59</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723900" y="1166446"/>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was the most common discrepancy noticed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during the board process?</a:t>
            </a:r>
          </a:p>
        </p:txBody>
      </p:sp>
      <p:sp>
        <p:nvSpPr>
          <p:cNvPr id="3" name="TextBox 2">
            <a:extLst>
              <a:ext uri="{FF2B5EF4-FFF2-40B4-BE49-F238E27FC236}">
                <a16:creationId xmlns:a16="http://schemas.microsoft.com/office/drawing/2014/main" id="{34A1977F-32B5-4C8F-51DC-72037198B1E2}"/>
              </a:ext>
            </a:extLst>
          </p:cNvPr>
          <p:cNvSpPr txBox="1"/>
          <p:nvPr/>
        </p:nvSpPr>
        <p:spPr>
          <a:xfrm>
            <a:off x="709613" y="2138839"/>
            <a:ext cx="7824787" cy="3693319"/>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letter to the board addressing derogatory material. However, the derogatory material was never entered (I had to brief it).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Fitness report not telling the hold story or comments not matching the grade.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Lack of awards documentation in OMPF.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Current PFT/CFT scores. Units don't seem to be submitting waivers for deployments.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a Marine fails a PFT and then goes on a med waiver you have not passed a PFT. To overcome a failure, you need to get and maintain a 1st Class. Highly recommend that it is run at a school or academy. For H&amp;W, if you fail or are close and grow an inch the next year and are good, I consider that an integrity issue.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Combat Excel workbook is not correct.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Repeat awards and adversity not marked.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H&amp;W standards not being enforced. Several back to back med/PART PFT or CFT.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None that I can think of.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PFT/CFT and height/weight research. </a:t>
            </a:r>
          </a:p>
          <a:p>
            <a:pPr marL="171450" indent="-171450">
              <a:buFont typeface="Arial" panose="020B0604020202020204" pitchFamily="34" charset="0"/>
              <a:buChar char="•"/>
            </a:pPr>
            <a:endParaRPr lang="en-US" sz="1000" dirty="0"/>
          </a:p>
        </p:txBody>
      </p:sp>
    </p:spTree>
    <p:extLst>
      <p:ext uri="{BB962C8B-B14F-4D97-AF65-F5344CB8AC3E}">
        <p14:creationId xmlns:p14="http://schemas.microsoft.com/office/powerpoint/2010/main" val="411182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7411" name="Slide Number Placeholder 4"/>
          <p:cNvSpPr>
            <a:spLocks noGrp="1"/>
          </p:cNvSpPr>
          <p:nvPr>
            <p:ph type="sldNum" sz="quarter" idx="12"/>
          </p:nvPr>
        </p:nvSpPr>
        <p:spPr>
          <a:xfrm>
            <a:off x="85217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latin typeface="Times New Roman" panose="02020603050405020304" pitchFamily="18" charset="0"/>
                <a:cs typeface="Times New Roman" panose="02020603050405020304" pitchFamily="18" charset="0"/>
              </a:rPr>
              <a:t>Slide </a:t>
            </a:r>
            <a:fld id="{275F5C6A-3685-4F6C-ABA2-6A09D7E050DE}"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6</a:t>
            </a:fld>
            <a:endParaRPr lang="en-US" altLang="en-US" sz="1400">
              <a:latin typeface="Times New Roman" panose="02020603050405020304" pitchFamily="18" charset="0"/>
              <a:cs typeface="Times New Roman" panose="02020603050405020304" pitchFamily="18" charset="0"/>
            </a:endParaRPr>
          </a:p>
        </p:txBody>
      </p:sp>
      <p:sp>
        <p:nvSpPr>
          <p:cNvPr id="17412" name="TextBox 6"/>
          <p:cNvSpPr txBox="1">
            <a:spLocks noChangeArrowheads="1"/>
          </p:cNvSpPr>
          <p:nvPr/>
        </p:nvSpPr>
        <p:spPr bwMode="auto">
          <a:xfrm>
            <a:off x="876300" y="1120914"/>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a:t>
            </a:r>
          </a:p>
          <a:p>
            <a:pPr algn="ctr">
              <a:spcBef>
                <a:spcPts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types of comments took away from the Marine? </a:t>
            </a:r>
          </a:p>
        </p:txBody>
      </p:sp>
      <p:sp>
        <p:nvSpPr>
          <p:cNvPr id="5" name="TextBox 4">
            <a:extLst>
              <a:ext uri="{FF2B5EF4-FFF2-40B4-BE49-F238E27FC236}">
                <a16:creationId xmlns:a16="http://schemas.microsoft.com/office/drawing/2014/main" id="{5A6989DD-B0FD-5C58-FFE9-E703BD5A2FC2}"/>
              </a:ext>
            </a:extLst>
          </p:cNvPr>
          <p:cNvSpPr txBox="1"/>
          <p:nvPr/>
        </p:nvSpPr>
        <p:spPr>
          <a:xfrm>
            <a:off x="762000" y="1890385"/>
            <a:ext cx="7620000" cy="4893647"/>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Performs with supervision, is adequate.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No recommendations for promotion.</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with peers. Sometimes. Average. Adequate. Behind, Below.</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with peers, but especially when RS/RO markings were low. Recommendations for officer programs seemed ridiculous on any below-average report and made the reporting officials seem out of touch or unaware of what they were doing.</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with peers.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MRO does well with supervision.</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Ones that talked about the nature of duties and were just commenting about the Marine as a person without speaking about performance.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at needs of the Marine Corps and promote with peers.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Comments that were average or misspelled, or used the Marine's incorrect name or rank certainly took away from the Marine.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Comments that were borderline "velvet daggers" such as: completes his job in a manner commensurate w/ Marines of his time in grade and service or promote at the needs of the Marine Corps. Ouch.</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Any references or implication that a Marine needs consistent explicit tasking or supervision. Most references for growth and improvement were either not viewed favorably (strives for improvement) or just ignored (unlimited potential for growth).</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at the needs of the Corps. Retain and promote. Retain, promote, and assign to more challenging billets. Recommend promotion with peers.</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60</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723900" y="1166446"/>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was the most common discrepancy noticed during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the board process? Continued…</a:t>
            </a:r>
          </a:p>
        </p:txBody>
      </p:sp>
      <p:sp>
        <p:nvSpPr>
          <p:cNvPr id="3" name="TextBox 2">
            <a:extLst>
              <a:ext uri="{FF2B5EF4-FFF2-40B4-BE49-F238E27FC236}">
                <a16:creationId xmlns:a16="http://schemas.microsoft.com/office/drawing/2014/main" id="{34A1977F-32B5-4C8F-51DC-72037198B1E2}"/>
              </a:ext>
            </a:extLst>
          </p:cNvPr>
          <p:cNvSpPr txBox="1"/>
          <p:nvPr/>
        </p:nvSpPr>
        <p:spPr>
          <a:xfrm>
            <a:off x="709613" y="2080260"/>
            <a:ext cx="7824787" cy="3939540"/>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For the board, a lot of 6105s that should have been an adverse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but were not adverse. Having to do detective work to see if a Marine deployed. For example, the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may say HMLA, MAG, 3rd MAW as the unit for a year, but in one random RS comment talks about UDP on the 31st MEU.</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Inconsistencies in height and weight remarks on training block and </a:t>
            </a:r>
            <a:r>
              <a:rPr lang="en-US" sz="1600" dirty="0" err="1">
                <a:latin typeface="Times New Roman" panose="02020603050405020304" pitchFamily="18" charset="0"/>
                <a:cs typeface="Times New Roman" panose="02020603050405020304" pitchFamily="18" charset="0"/>
              </a:rPr>
              <a:t>FiRrep</a:t>
            </a:r>
            <a:r>
              <a:rPr lang="en-US" sz="1600" dirty="0">
                <a:latin typeface="Times New Roman" panose="02020603050405020304" pitchFamily="18" charset="0"/>
                <a:cs typeface="Times New Roman" panose="02020603050405020304" pitchFamily="18" charset="0"/>
              </a:rPr>
              <a:t> remarks.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failure to audit the record.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Missing fitness report of record of jeopardy.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being PME complete. Not having all AMOSs that a Marine rates clearly documented on the MBS.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PME, and HT/WT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Marines are not running their CFTs and PFTs after COVID, they figured out how to get medical waivers. I caught numerous Marines without full scores for 4 -5 years.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going to PMEs discredit Marines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rating should be changed to be straightforward and clear.</a:t>
            </a:r>
          </a:p>
          <a:p>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000" dirty="0"/>
          </a:p>
        </p:txBody>
      </p:sp>
    </p:spTree>
    <p:extLst>
      <p:ext uri="{BB962C8B-B14F-4D97-AF65-F5344CB8AC3E}">
        <p14:creationId xmlns:p14="http://schemas.microsoft.com/office/powerpoint/2010/main" val="1819502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61</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838200" y="1127367"/>
            <a:ext cx="8305800" cy="74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Were there any inconsistencies in a Marine’s record that could have</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been explained or clarified by the Marine? If so what are some examples?</a:t>
            </a:r>
          </a:p>
        </p:txBody>
      </p:sp>
      <p:sp>
        <p:nvSpPr>
          <p:cNvPr id="4" name="TextBox 3">
            <a:extLst>
              <a:ext uri="{FF2B5EF4-FFF2-40B4-BE49-F238E27FC236}">
                <a16:creationId xmlns:a16="http://schemas.microsoft.com/office/drawing/2014/main" id="{7F58B7F5-B8F9-180C-966B-5CBA27012ABA}"/>
              </a:ext>
            </a:extLst>
          </p:cNvPr>
          <p:cNvSpPr txBox="1"/>
          <p:nvPr/>
        </p:nvSpPr>
        <p:spPr>
          <a:xfrm>
            <a:off x="709612" y="1947476"/>
            <a:ext cx="8205787" cy="4632037"/>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Marines with no clear adversity and no explanation to clarify.</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No rifle range score in many years. 3 years of med waiver PFTs in a row.</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Yes, broken time or accession into the active component from the reserve component. Those MBSs look strange compared with normal AC ones.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Medical issues or pregnancy causing missing annual requirements.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Training deficiencies.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More details about adversity so board members are not left guessing.</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Yes, why they haven’t run a PFT or CFT in several years.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Anything regarding training, medical, or adversity.</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Odd assignments outside of MOS progression or competitive growth (Counter intel Marine assigned as Training Chief at the DLI schoolhouse).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One would be why (if) they didn't complete the required training courses or schools.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 picture for those questionable HT/WT/BCP cases.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Yes, adversity in grade, the reason why Marines have not been to the range, etc.</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HT/WT/BF make sure your RS/RO speaks on your military appearance, clearly.</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PFT and CFT multiple medical waivers and partials.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Only examples are adversity-related where the Marines either accepted responsibility or tried to clarify the occurrence.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Yes, sometimes a change of assignment wasn't clear as to why.</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Changes in height over time looks bad.</a:t>
            </a:r>
          </a:p>
          <a:p>
            <a:pPr marL="171450" indent="-171450">
              <a:buFont typeface="Arial" panose="020B0604020202020204" pitchFamily="34" charset="0"/>
              <a:buChar char="•"/>
            </a:pPr>
            <a:endParaRPr lang="en-US" sz="1500" dirty="0"/>
          </a:p>
        </p:txBody>
      </p:sp>
    </p:spTree>
    <p:extLst>
      <p:ext uri="{BB962C8B-B14F-4D97-AF65-F5344CB8AC3E}">
        <p14:creationId xmlns:p14="http://schemas.microsoft.com/office/powerpoint/2010/main" val="390871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62</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419100" y="315791"/>
            <a:ext cx="83058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600200" y="1143000"/>
            <a:ext cx="6400800" cy="98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Do you have any recommendations to improve the questionnaire or promotion process?</a:t>
            </a:r>
          </a:p>
        </p:txBody>
      </p:sp>
      <p:sp>
        <p:nvSpPr>
          <p:cNvPr id="3" name="TextBox 2">
            <a:extLst>
              <a:ext uri="{FF2B5EF4-FFF2-40B4-BE49-F238E27FC236}">
                <a16:creationId xmlns:a16="http://schemas.microsoft.com/office/drawing/2014/main" id="{D203BA1A-15AC-89B0-9F45-E9CFA2FEF724}"/>
              </a:ext>
            </a:extLst>
          </p:cNvPr>
          <p:cNvSpPr txBox="1"/>
          <p:nvPr/>
        </p:nvSpPr>
        <p:spPr>
          <a:xfrm>
            <a:off x="914400" y="2056686"/>
            <a:ext cx="76200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Sequential PME does nothing but a disservice to the Marine and the organization. We do not promote officers through sequential PME. Why lower the standard for enlisted Marines? If it is not a requirement, get rid of it. We do NOT fill the Academies or seminars... why allow substandard performance?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board needs a more comprehensive class on how to read a master brief sheet. There are E-9s and field grade officers voting on this board that consistently invert the values associated with the MBS. For example, a board member might brief “RS majority in the lower 1/3 and RO majority above this Marine,” when the MBS has a clear hourglass profile. The level of master brief sheet illiteracy in this board room is shocking to someone who has never served on a board.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would like to see a debrief with the occupational field sponsors so they can see the trend of their MOS. Some MOSs are lacking in some areas and as the senior Marine in that field I think a specific debrief per MOS would be helpful. It would add substantial time to the board process but it would add value to the force.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Explain why </a:t>
            </a:r>
            <a:r>
              <a:rPr lang="en-US" sz="1600" dirty="0" err="1">
                <a:latin typeface="Times New Roman" panose="02020603050405020304" pitchFamily="18" charset="0"/>
                <a:cs typeface="Times New Roman" panose="02020603050405020304" pitchFamily="18" charset="0"/>
              </a:rPr>
              <a:t>IndoPacom</a:t>
            </a:r>
            <a:r>
              <a:rPr lang="en-US" sz="1600" dirty="0">
                <a:latin typeface="Times New Roman" panose="02020603050405020304" pitchFamily="18" charset="0"/>
                <a:cs typeface="Times New Roman" panose="02020603050405020304" pitchFamily="18" charset="0"/>
              </a:rPr>
              <a:t> is being screened (its importance) and provide a roster if they served. If </a:t>
            </a:r>
            <a:r>
              <a:rPr lang="en-US" sz="1600" dirty="0" err="1">
                <a:latin typeface="Times New Roman" panose="02020603050405020304" pitchFamily="18" charset="0"/>
                <a:cs typeface="Times New Roman" panose="02020603050405020304" pitchFamily="18" charset="0"/>
              </a:rPr>
              <a:t>MarineNet</a:t>
            </a:r>
            <a:r>
              <a:rPr lang="en-US" sz="1600" dirty="0">
                <a:latin typeface="Times New Roman" panose="02020603050405020304" pitchFamily="18" charset="0"/>
                <a:cs typeface="Times New Roman" panose="02020603050405020304" pitchFamily="18" charset="0"/>
              </a:rPr>
              <a:t> is PME now "PME Complete" then take out the differentiation between </a:t>
            </a:r>
            <a:r>
              <a:rPr lang="en-US" sz="1600" dirty="0" err="1">
                <a:latin typeface="Times New Roman" panose="02020603050405020304" pitchFamily="18" charset="0"/>
                <a:cs typeface="Times New Roman" panose="02020603050405020304" pitchFamily="18" charset="0"/>
              </a:rPr>
              <a:t>MarineNet</a:t>
            </a:r>
            <a:r>
              <a:rPr lang="en-US" sz="1600" dirty="0">
                <a:latin typeface="Times New Roman" panose="02020603050405020304" pitchFamily="18" charset="0"/>
                <a:cs typeface="Times New Roman" panose="02020603050405020304" pitchFamily="18" charset="0"/>
              </a:rPr>
              <a:t> and Resident.</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491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63</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419100" y="315791"/>
            <a:ext cx="83058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600200" y="1143000"/>
            <a:ext cx="6400800" cy="98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Do you have any recommendations to improve the questionnaire or promotion process? Continued…</a:t>
            </a:r>
          </a:p>
        </p:txBody>
      </p:sp>
      <p:sp>
        <p:nvSpPr>
          <p:cNvPr id="3" name="TextBox 2">
            <a:extLst>
              <a:ext uri="{FF2B5EF4-FFF2-40B4-BE49-F238E27FC236}">
                <a16:creationId xmlns:a16="http://schemas.microsoft.com/office/drawing/2014/main" id="{D203BA1A-15AC-89B0-9F45-E9CFA2FEF724}"/>
              </a:ext>
            </a:extLst>
          </p:cNvPr>
          <p:cNvSpPr txBox="1"/>
          <p:nvPr/>
        </p:nvSpPr>
        <p:spPr>
          <a:xfrm>
            <a:off x="914400" y="2056686"/>
            <a:ext cx="7620000" cy="5262979"/>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Ensure commands select board members with broad experience, can read and speak clearly, and understand the institutional "big picture."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questionnaire: repeat questions. FIX DBR. The process is lengthy as it is and the DBR program is horrible and is responsible for extending the board by days. The world's greatest fighting force can do better.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Adapt the JEPES mentality and standardize the grading. Much of this process can be done before board members even show up. Anything with a value can be graded and scored.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Make sure every MRO, RS, and RO gets this brief.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Why do we not make it mandatory for an E-8 or above to review the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There are far too many reports that are not well written. Do not rush the board, we are all professionals here and to put timelines on the completion of the board is a disservice to the Marines we are evaluating. Every Marine on the board works hard.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Recommend pre-screening for PME completion in order to save time and streamline the prep/briefing process.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Work off the current website; we do not need Excel. Would like to have asked the board what is important to them and then give weight to all quantifiable data for all to view. Auto gen data of all status we can. View briefers’ score/your score/average score all in one line. Only brief if not agreed upon.</a:t>
            </a:r>
          </a:p>
          <a:p>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997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E6CD-59FE-2B06-E097-FCD5A192F37B}"/>
              </a:ext>
            </a:extLst>
          </p:cNvPr>
          <p:cNvSpPr>
            <a:spLocks noGrp="1"/>
          </p:cNvSpPr>
          <p:nvPr>
            <p:ph type="title"/>
          </p:nvPr>
        </p:nvSpPr>
        <p:spPr/>
        <p:txBody>
          <a:bodyPr/>
          <a:lstStyle/>
          <a:p>
            <a:pPr>
              <a:defRPr/>
            </a:pPr>
            <a:r>
              <a:rPr lang="en-US" altLang="en-US" sz="34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Points of Contact</a:t>
            </a:r>
            <a:endParaRPr lang="en-US" altLang="en-US" sz="3400" dirty="0">
              <a:ln>
                <a:solidFill>
                  <a:srgbClr val="8E0000"/>
                </a:solidFill>
              </a:ln>
              <a:latin typeface="Times New Roman" panose="02020603050405020304" pitchFamily="18" charset="0"/>
              <a:cs typeface="Times New Roman" panose="02020603050405020304" pitchFamily="18" charset="0"/>
            </a:endParaRPr>
          </a:p>
        </p:txBody>
      </p:sp>
      <p:sp>
        <p:nvSpPr>
          <p:cNvPr id="50179" name="Slide Number Placeholder 4">
            <a:extLst>
              <a:ext uri="{FF2B5EF4-FFF2-40B4-BE49-F238E27FC236}">
                <a16:creationId xmlns:a16="http://schemas.microsoft.com/office/drawing/2014/main" id="{E15872C0-B3D2-9D71-58EF-5229D9708C7B}"/>
              </a:ext>
            </a:extLst>
          </p:cNvPr>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B73B745E-78F5-4CCA-97FD-8353BD62E681}" type="slidenum">
              <a:rPr lang="en-US" altLang="en-US" sz="1400">
                <a:latin typeface="Times New Roman" panose="02020603050405020304" pitchFamily="18" charset="0"/>
                <a:cs typeface="Times New Roman" panose="02020603050405020304" pitchFamily="18" charset="0"/>
              </a:rPr>
              <a:pPr algn="r">
                <a:spcBef>
                  <a:spcPct val="0"/>
                </a:spcBef>
                <a:buFontTx/>
                <a:buNone/>
              </a:pPr>
              <a:t>64</a:t>
            </a:fld>
            <a:endParaRPr lang="en-US" altLang="en-US" sz="1400" dirty="0">
              <a:latin typeface="Times New Roman" panose="02020603050405020304" pitchFamily="18" charset="0"/>
              <a:cs typeface="Times New Roman" panose="02020603050405020304" pitchFamily="18" charset="0"/>
            </a:endParaRPr>
          </a:p>
        </p:txBody>
      </p:sp>
      <p:sp>
        <p:nvSpPr>
          <p:cNvPr id="54276" name="TextBox 2">
            <a:extLst>
              <a:ext uri="{FF2B5EF4-FFF2-40B4-BE49-F238E27FC236}">
                <a16:creationId xmlns:a16="http://schemas.microsoft.com/office/drawing/2014/main" id="{175DC0B9-DF93-A70E-9E11-5D5FD7C71A7E}"/>
              </a:ext>
            </a:extLst>
          </p:cNvPr>
          <p:cNvSpPr txBox="1">
            <a:spLocks noChangeArrowheads="1"/>
          </p:cNvSpPr>
          <p:nvPr/>
        </p:nvSpPr>
        <p:spPr bwMode="auto">
          <a:xfrm>
            <a:off x="733917" y="1255944"/>
            <a:ext cx="7676166" cy="262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
                <a:schemeClr val="tx2"/>
              </a:buClr>
              <a:buFont typeface="Wingdings" panose="05000000000000000000" pitchFamily="2" charset="2"/>
              <a:buNone/>
              <a:defRPr/>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Contact the Career Counselors for one-on-one </a:t>
            </a:r>
          </a:p>
          <a:p>
            <a:pPr algn="ctr" eaLnBrk="1" hangingPunct="1">
              <a:lnSpc>
                <a:spcPct val="90000"/>
              </a:lnSpc>
              <a:spcBef>
                <a:spcPct val="0"/>
              </a:spcBef>
              <a:buClr>
                <a:schemeClr val="tx2"/>
              </a:buClr>
              <a:buFont typeface="Wingdings" panose="05000000000000000000" pitchFamily="2" charset="2"/>
              <a:buNone/>
              <a:defRPr/>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phone or e-mail counseling. </a:t>
            </a:r>
          </a:p>
          <a:p>
            <a:pPr algn="ctr" eaLnBrk="1" hangingPunct="1">
              <a:lnSpc>
                <a:spcPct val="90000"/>
              </a:lnSpc>
              <a:spcBef>
                <a:spcPct val="0"/>
              </a:spcBef>
              <a:buClr>
                <a:schemeClr val="tx2"/>
              </a:buClr>
              <a:buFont typeface="Wingdings" panose="05000000000000000000" pitchFamily="2" charset="2"/>
              <a:buNone/>
              <a:defRPr/>
            </a:pPr>
            <a:endParaRPr lang="en-US" altLang="en-US" sz="2400" b="1"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lnSpc>
                <a:spcPct val="90000"/>
              </a:lnSpc>
              <a:spcBef>
                <a:spcPct val="0"/>
              </a:spcBef>
              <a:buClr>
                <a:schemeClr val="tx2"/>
              </a:buClr>
              <a:buFont typeface="Wingdings" panose="05000000000000000000" pitchFamily="2" charset="2"/>
              <a:buNone/>
              <a:defRPr/>
            </a:pPr>
            <a:r>
              <a:rPr lang="en-US" altLang="en-US" sz="1800" b="1" u="sng" dirty="0">
                <a:solidFill>
                  <a:srgbClr val="000000"/>
                </a:solidFill>
                <a:latin typeface="Times New Roman" panose="02020603050405020304" pitchFamily="18" charset="0"/>
                <a:cs typeface="Times New Roman" panose="02020603050405020304" pitchFamily="18" charset="0"/>
              </a:rPr>
              <a:t>Phone:</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u="sng" dirty="0">
                <a:solidFill>
                  <a:srgbClr val="000000"/>
                </a:solidFill>
                <a:latin typeface="Times New Roman" panose="02020603050405020304" pitchFamily="18" charset="0"/>
                <a:cs typeface="Times New Roman" panose="02020603050405020304" pitchFamily="18" charset="0"/>
              </a:rPr>
              <a:t>Website:</a:t>
            </a:r>
            <a:r>
              <a:rPr lang="en-US" altLang="en-US" sz="1800" b="1" dirty="0">
                <a:solidFill>
                  <a:srgbClr val="000000"/>
                </a:solidFill>
                <a:latin typeface="Times New Roman" panose="02020603050405020304" pitchFamily="18" charset="0"/>
                <a:cs typeface="Times New Roman" panose="02020603050405020304" pitchFamily="18" charset="0"/>
              </a:rPr>
              <a:t> </a:t>
            </a:r>
          </a:p>
          <a:p>
            <a:pPr marL="749300" lvl="1" indent="-292100" eaLnBrk="1" hangingPunct="1">
              <a:lnSpc>
                <a:spcPct val="90000"/>
              </a:lnSpc>
              <a:spcBef>
                <a:spcPct val="0"/>
              </a:spcBef>
              <a:spcAft>
                <a:spcPts val="400"/>
              </a:spcAft>
              <a:buFont typeface="Arial" panose="020B0604020202020204" pitchFamily="34" charset="0"/>
              <a:buChar char="•"/>
              <a:defRPr/>
            </a:pPr>
            <a:r>
              <a:rPr lang="en-US" altLang="en-US" sz="1800" dirty="0">
                <a:solidFill>
                  <a:schemeClr val="accent6">
                    <a:lumMod val="75000"/>
                  </a:schemeClr>
                </a:solidFill>
                <a:latin typeface="Times New Roman" panose="02020603050405020304" pitchFamily="18" charset="0"/>
                <a:cs typeface="Times New Roman" panose="02020603050405020304" pitchFamily="18" charset="0"/>
              </a:rPr>
              <a:t>Toll Free:  (800) 833-2320</a:t>
            </a:r>
            <a:endParaRPr lang="en-US" altLang="en-US" sz="1800" b="1" dirty="0">
              <a:solidFill>
                <a:schemeClr val="accent6">
                  <a:lumMod val="75000"/>
                </a:schemeClr>
              </a:solidFill>
              <a:latin typeface="Times New Roman" panose="02020603050405020304" pitchFamily="18" charset="0"/>
              <a:cs typeface="Times New Roman" panose="02020603050405020304" pitchFamily="18" charset="0"/>
            </a:endParaRPr>
          </a:p>
          <a:p>
            <a:pPr marL="749300" lvl="1" indent="-292100" eaLnBrk="1" hangingPunct="1">
              <a:lnSpc>
                <a:spcPct val="90000"/>
              </a:lnSpc>
              <a:spcBef>
                <a:spcPct val="0"/>
              </a:spcBef>
              <a:spcAft>
                <a:spcPts val="400"/>
              </a:spcAft>
              <a:buFont typeface="Arial" panose="020B0604020202020204" pitchFamily="34" charset="0"/>
              <a:buChar char="•"/>
              <a:defRPr/>
            </a:pPr>
            <a:r>
              <a:rPr lang="en-US" altLang="en-US" sz="1800" dirty="0">
                <a:solidFill>
                  <a:schemeClr val="accent6">
                    <a:lumMod val="75000"/>
                  </a:schemeClr>
                </a:solidFill>
                <a:latin typeface="Times New Roman" panose="02020603050405020304" pitchFamily="18" charset="0"/>
                <a:cs typeface="Times New Roman" panose="02020603050405020304" pitchFamily="18" charset="0"/>
              </a:rPr>
              <a:t>Commercial: (703)784-9241</a:t>
            </a:r>
          </a:p>
          <a:p>
            <a:pPr marL="749300" lvl="1" indent="-292100" eaLnBrk="1" hangingPunct="1">
              <a:lnSpc>
                <a:spcPct val="90000"/>
              </a:lnSpc>
              <a:spcBef>
                <a:spcPct val="0"/>
              </a:spcBef>
              <a:spcAft>
                <a:spcPts val="400"/>
              </a:spcAft>
              <a:buFont typeface="Arial" panose="020B0604020202020204" pitchFamily="34" charset="0"/>
              <a:buChar char="•"/>
              <a:defRPr/>
            </a:pPr>
            <a:r>
              <a:rPr lang="en-US" altLang="en-US" sz="1800" dirty="0">
                <a:solidFill>
                  <a:schemeClr val="accent6">
                    <a:lumMod val="75000"/>
                  </a:schemeClr>
                </a:solidFill>
                <a:latin typeface="Times New Roman" panose="02020603050405020304" pitchFamily="18" charset="0"/>
                <a:cs typeface="Times New Roman" panose="02020603050405020304" pitchFamily="18" charset="0"/>
              </a:rPr>
              <a:t>DSN: 278-9241 </a:t>
            </a:r>
          </a:p>
          <a:p>
            <a:pPr eaLnBrk="1" hangingPunct="1">
              <a:lnSpc>
                <a:spcPct val="90000"/>
              </a:lnSpc>
              <a:spcBef>
                <a:spcPct val="0"/>
              </a:spcBef>
              <a:buClr>
                <a:schemeClr val="tx2"/>
              </a:buClr>
              <a:buFont typeface="Wingdings" panose="05000000000000000000" pitchFamily="2" charset="2"/>
              <a:buNone/>
              <a:defRPr/>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spcBef>
                <a:spcPct val="0"/>
              </a:spcBef>
              <a:buClr>
                <a:schemeClr val="tx2"/>
              </a:buClr>
              <a:buFont typeface="Wingdings" panose="05000000000000000000" pitchFamily="2" charset="2"/>
              <a:buNone/>
              <a:defRPr/>
            </a:pPr>
            <a:r>
              <a:rPr lang="en-US" altLang="en-US" sz="1800" b="1" u="sng" dirty="0">
                <a:solidFill>
                  <a:srgbClr val="000000"/>
                </a:solidFill>
                <a:latin typeface="Times New Roman" panose="02020603050405020304" pitchFamily="18" charset="0"/>
                <a:cs typeface="Times New Roman" panose="02020603050405020304" pitchFamily="18" charset="0"/>
              </a:rPr>
              <a:t>Email:</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a:solidFill>
                  <a:schemeClr val="accent2">
                    <a:lumMod val="75000"/>
                  </a:schemeClr>
                </a:solidFill>
                <a:latin typeface="Times New Roman" panose="02020603050405020304" pitchFamily="18" charset="0"/>
                <a:cs typeface="Times New Roman" panose="02020603050405020304" pitchFamily="18" charset="0"/>
              </a:rPr>
              <a:t>ecounselor@usmc.mil </a:t>
            </a:r>
            <a:r>
              <a:rPr lang="en-US" altLang="en-US" sz="1800" dirty="0">
                <a:solidFill>
                  <a:srgbClr val="000000"/>
                </a:solidFill>
                <a:latin typeface="Times New Roman" panose="02020603050405020304" pitchFamily="18" charset="0"/>
                <a:cs typeface="Times New Roman" panose="02020603050405020304" pitchFamily="18" charset="0"/>
              </a:rPr>
              <a:t> </a:t>
            </a:r>
          </a:p>
        </p:txBody>
      </p:sp>
      <p:sp>
        <p:nvSpPr>
          <p:cNvPr id="50181" name="TextBox 11">
            <a:extLst>
              <a:ext uri="{FF2B5EF4-FFF2-40B4-BE49-F238E27FC236}">
                <a16:creationId xmlns:a16="http://schemas.microsoft.com/office/drawing/2014/main" id="{98F762A8-2937-C2BE-C4F3-A95A92BCC6E9}"/>
              </a:ext>
            </a:extLst>
          </p:cNvPr>
          <p:cNvSpPr txBox="1">
            <a:spLocks noChangeArrowheads="1"/>
          </p:cNvSpPr>
          <p:nvPr/>
        </p:nvSpPr>
        <p:spPr bwMode="auto">
          <a:xfrm>
            <a:off x="3124200" y="3921125"/>
            <a:ext cx="41529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spcBef>
                <a:spcPct val="0"/>
              </a:spcBef>
              <a:buFontTx/>
              <a:buNone/>
            </a:pPr>
            <a:r>
              <a:rPr lang="en-US" altLang="en-US" sz="1800" b="1" u="sng">
                <a:solidFill>
                  <a:srgbClr val="C00000"/>
                </a:solidFill>
                <a:latin typeface="Times New Roman" panose="02020603050405020304" pitchFamily="18" charset="0"/>
                <a:cs typeface="Times New Roman" panose="02020603050405020304" pitchFamily="18" charset="0"/>
              </a:rPr>
              <a:t>Enlisted Career Counselors</a:t>
            </a:r>
          </a:p>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pic>
        <p:nvPicPr>
          <p:cNvPr id="4" name="Picture 3" descr="A picture containing text, person, indoor&#10;&#10;Description automatically generated">
            <a:extLst>
              <a:ext uri="{FF2B5EF4-FFF2-40B4-BE49-F238E27FC236}">
                <a16:creationId xmlns:a16="http://schemas.microsoft.com/office/drawing/2014/main" id="{F88DC726-56D7-46AB-8EF9-DFBFB4E21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852" y="4343401"/>
            <a:ext cx="1600200" cy="2152649"/>
          </a:xfrm>
          <a:prstGeom prst="rect">
            <a:avLst/>
          </a:prstGeom>
        </p:spPr>
      </p:pic>
      <p:pic>
        <p:nvPicPr>
          <p:cNvPr id="10" name="Picture 9" descr="A person in military uniform&#10;&#10;Description automatically generated with low confidence">
            <a:extLst>
              <a:ext uri="{FF2B5EF4-FFF2-40B4-BE49-F238E27FC236}">
                <a16:creationId xmlns:a16="http://schemas.microsoft.com/office/drawing/2014/main" id="{F5AA8A6E-7595-4554-A8FC-E40A91C52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797" y="4357053"/>
            <a:ext cx="1616202" cy="2125345"/>
          </a:xfrm>
          <a:prstGeom prst="rect">
            <a:avLst/>
          </a:prstGeom>
        </p:spPr>
      </p:pic>
      <p:pic>
        <p:nvPicPr>
          <p:cNvPr id="3" name="Picture 2">
            <a:extLst>
              <a:ext uri="{FF2B5EF4-FFF2-40B4-BE49-F238E27FC236}">
                <a16:creationId xmlns:a16="http://schemas.microsoft.com/office/drawing/2014/main" id="{A4B25D1B-6B11-6F7E-C78C-DB27EB3B7643}"/>
              </a:ext>
            </a:extLst>
          </p:cNvPr>
          <p:cNvPicPr>
            <a:picLocks noChangeAspect="1"/>
          </p:cNvPicPr>
          <p:nvPr/>
        </p:nvPicPr>
        <p:blipFill>
          <a:blip r:embed="rId4"/>
          <a:stretch>
            <a:fillRect/>
          </a:stretch>
        </p:blipFill>
        <p:spPr>
          <a:xfrm>
            <a:off x="457200" y="4357052"/>
            <a:ext cx="1579744" cy="2125346"/>
          </a:xfrm>
          <a:prstGeom prst="rect">
            <a:avLst/>
          </a:prstGeom>
        </p:spPr>
      </p:pic>
      <p:pic>
        <p:nvPicPr>
          <p:cNvPr id="1026" name="Picture 2">
            <a:extLst>
              <a:ext uri="{FF2B5EF4-FFF2-40B4-BE49-F238E27FC236}">
                <a16:creationId xmlns:a16="http://schemas.microsoft.com/office/drawing/2014/main" id="{5AFA1923-BFCE-2B7E-A664-3C5D475A90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1" y="4368166"/>
            <a:ext cx="1559965" cy="2103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40F0EDA-EBF3-53B0-A8E0-84FAE336D7C6}"/>
              </a:ext>
            </a:extLst>
          </p:cNvPr>
          <p:cNvPicPr>
            <a:picLocks noChangeAspect="1"/>
          </p:cNvPicPr>
          <p:nvPr/>
        </p:nvPicPr>
        <p:blipFill>
          <a:blip r:embed="rId6"/>
          <a:stretch>
            <a:fillRect/>
          </a:stretch>
        </p:blipFill>
        <p:spPr>
          <a:xfrm>
            <a:off x="5504905" y="4368166"/>
            <a:ext cx="1574041" cy="2103119"/>
          </a:xfrm>
          <a:prstGeom prst="rect">
            <a:avLst/>
          </a:prstGeom>
        </p:spPr>
      </p:pic>
      <p:pic>
        <p:nvPicPr>
          <p:cNvPr id="1030" name="Picture 6">
            <a:extLst>
              <a:ext uri="{FF2B5EF4-FFF2-40B4-BE49-F238E27FC236}">
                <a16:creationId xmlns:a16="http://schemas.microsoft.com/office/drawing/2014/main" id="{A67BA3BF-6866-E851-4DC5-25224A2E923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4858" y="2022476"/>
            <a:ext cx="1704483" cy="1686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7411" name="Slide Number Placeholder 4"/>
          <p:cNvSpPr>
            <a:spLocks noGrp="1"/>
          </p:cNvSpPr>
          <p:nvPr>
            <p:ph type="sldNum" sz="quarter" idx="12"/>
          </p:nvPr>
        </p:nvSpPr>
        <p:spPr>
          <a:xfrm>
            <a:off x="85217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latin typeface="Times New Roman" panose="02020603050405020304" pitchFamily="18" charset="0"/>
                <a:cs typeface="Times New Roman" panose="02020603050405020304" pitchFamily="18" charset="0"/>
              </a:rPr>
              <a:t>Slide </a:t>
            </a:r>
            <a:fld id="{275F5C6A-3685-4F6C-ABA2-6A09D7E050DE}"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7</a:t>
            </a:fld>
            <a:endParaRPr lang="en-US" altLang="en-US" sz="1400">
              <a:latin typeface="Times New Roman" panose="02020603050405020304" pitchFamily="18" charset="0"/>
              <a:cs typeface="Times New Roman" panose="02020603050405020304" pitchFamily="18" charset="0"/>
            </a:endParaRPr>
          </a:p>
        </p:txBody>
      </p:sp>
      <p:sp>
        <p:nvSpPr>
          <p:cNvPr id="17412" name="TextBox 6"/>
          <p:cNvSpPr txBox="1">
            <a:spLocks noChangeArrowheads="1"/>
          </p:cNvSpPr>
          <p:nvPr/>
        </p:nvSpPr>
        <p:spPr bwMode="auto">
          <a:xfrm>
            <a:off x="876300" y="1120914"/>
            <a:ext cx="773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a:t>
            </a:r>
          </a:p>
          <a:p>
            <a:pPr algn="ctr">
              <a:spcBef>
                <a:spcPts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types of comments took away from the Marine? Continued…</a:t>
            </a:r>
          </a:p>
        </p:txBody>
      </p:sp>
      <p:sp>
        <p:nvSpPr>
          <p:cNvPr id="5" name="TextBox 4">
            <a:extLst>
              <a:ext uri="{FF2B5EF4-FFF2-40B4-BE49-F238E27FC236}">
                <a16:creationId xmlns:a16="http://schemas.microsoft.com/office/drawing/2014/main" id="{5A6989DD-B0FD-5C58-FFE9-E703BD5A2FC2}"/>
              </a:ext>
            </a:extLst>
          </p:cNvPr>
          <p:cNvSpPr txBox="1"/>
          <p:nvPr/>
        </p:nvSpPr>
        <p:spPr>
          <a:xfrm>
            <a:off x="762000" y="1981200"/>
            <a:ext cx="7620000" cy="4185761"/>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There is more to answering questions 10 and 11. Cumulative in grade matters, but you need to see the whole Marine. RS/RO summary paints a picture, but you then have to go into the OMPF to see how many non-observed, the length of reports, who wrote them, what billet... it isn't a simple indicator.</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Plain English descriptions. SNM did XXX, resulting in XXX, allowing XXX.</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Failure to recommend promotion of the Marine.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Promote with peers. Promote with contemporaries. Performing at the level expected of a Marine of this rank. Perform tasks with supervision.</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Fluff! Specific MOS jargon that is not followed by impact to the unit. You must talk about impact, military appearance, technical proficiency, and leadership. Good promotion recommendation. Looking for the BLUF.</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with peers does very little other than making me look to see why the Marine is better than average. Nailing down why a Marine is above average is critical. Do not use acronyms that pertain to the MOS only and doing good on inspections just means they did their job.</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Not recommended for promotion, can accomplish tasks when directed, promote at the needs of the Marine Corps.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below peers.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Promote with peers, promote when eligible, performs to the standard, no comments on promotability.</a:t>
            </a:r>
          </a:p>
          <a:p>
            <a:pPr marL="171450" indent="-1714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86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0243" name="Slide Number Placeholder 4"/>
          <p:cNvSpPr>
            <a:spLocks noGrp="1"/>
          </p:cNvSpPr>
          <p:nvPr>
            <p:ph type="sldNum" sz="quarter" idx="12"/>
          </p:nvPr>
        </p:nvSpPr>
        <p:spPr>
          <a:xfrm>
            <a:off x="8534400" y="6500591"/>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CD4E842-6989-403E-BAC1-1DB417F98FA0}"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8</a:t>
            </a:fld>
            <a:endParaRPr lang="en-US" altLang="en-US" sz="1400" dirty="0">
              <a:latin typeface="Times New Roman" panose="02020603050405020304" pitchFamily="18" charset="0"/>
              <a:cs typeface="Times New Roman" panose="02020603050405020304" pitchFamily="18" charset="0"/>
            </a:endParaRPr>
          </a:p>
        </p:txBody>
      </p:sp>
      <p:sp>
        <p:nvSpPr>
          <p:cNvPr id="10244" name="TextBox 4"/>
          <p:cNvSpPr txBox="1">
            <a:spLocks noChangeArrowheads="1"/>
          </p:cNvSpPr>
          <p:nvPr/>
        </p:nvSpPr>
        <p:spPr bwMode="auto">
          <a:xfrm>
            <a:off x="1371600" y="838200"/>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dirty="0">
              <a:solidFill>
                <a:schemeClr val="accent6">
                  <a:lumMod val="50000"/>
                </a:schemeClr>
              </a:solidFill>
              <a:latin typeface="Times New Roman" panose="02020603050405020304" pitchFamily="18" charset="0"/>
              <a:cs typeface="Times New Roman" panose="02020603050405020304" pitchFamily="18" charset="0"/>
            </a:endParaRPr>
          </a:p>
          <a:p>
            <a:pPr>
              <a:spcBef>
                <a:spcPct val="0"/>
              </a:spcBef>
              <a:buFontTx/>
              <a:buNone/>
            </a:pPr>
            <a:r>
              <a:rPr lang="en-US" altLang="en-US" sz="1800" b="1" dirty="0">
                <a:solidFill>
                  <a:schemeClr val="accent6">
                    <a:lumMod val="50000"/>
                  </a:schemeClr>
                </a:solidFill>
                <a:latin typeface="Times New Roman" panose="02020603050405020304" pitchFamily="18" charset="0"/>
                <a:cs typeface="Times New Roman" panose="02020603050405020304" pitchFamily="18" charset="0"/>
              </a:rPr>
              <a:t>How is it viewed when the RS places a Marine in the Lower third (80-86.66) and RO grades the same Marine at the top of their profile (in the 7 or 8 block)? In your opinion, which held more weight, the RS or the RO and why?</a:t>
            </a:r>
            <a:endParaRPr lang="en-US" altLang="en-US" sz="1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2CE0C2-695D-BDD1-6AAE-A51F40E45F80}"/>
              </a:ext>
            </a:extLst>
          </p:cNvPr>
          <p:cNvSpPr txBox="1"/>
          <p:nvPr/>
        </p:nvSpPr>
        <p:spPr>
          <a:xfrm>
            <a:off x="914400" y="2089696"/>
            <a:ext cx="7620000" cy="4539704"/>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RS holds a bit more weight because there is an assumption that the RS has more visibility.</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RS holds more weight unless there is a lack of experience.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Depends on each profile, I used both.</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 value the RO's marking more.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RO held more weight. I assumed the RS knows less about </a:t>
            </a:r>
            <a:r>
              <a:rPr lang="en-US" sz="1400" dirty="0" err="1">
                <a:latin typeface="Times New Roman" panose="02020603050405020304" pitchFamily="18" charset="0"/>
                <a:cs typeface="Times New Roman" panose="02020603050405020304" pitchFamily="18" charset="0"/>
              </a:rPr>
              <a:t>FitReps</a:t>
            </a:r>
            <a:r>
              <a:rPr lang="en-US" sz="1400" dirty="0">
                <a:latin typeface="Times New Roman" panose="02020603050405020304" pitchFamily="18" charset="0"/>
                <a:cs typeface="Times New Roman" panose="02020603050405020304" pitchFamily="18" charset="0"/>
              </a:rPr>
              <a:t> and grading.</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RO grades hold more weight than 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RS because they have more exposure to the Marine.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RS held more weight, RS has more interactions with MRO.</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 would defer to the higher marking, to give the Marine the benefit of the doubt. The amount of Marines in the RS/RO profile would also lend clarity to this circumstance.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 took more stock in what the RS wrote and how they rated them because he has more often than not had more observation time with MRO.</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It depends on who the RS and RO are and what comments are provided. If there is a small profile, or a reporting official that is outside of MOS expertise or distanced from the MRO is less important. With small profiles, warrant officers are generally more trusted than lieutenants. Generally, the RO's profile is more trusted.</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They both equally held their weight. However, the comments and the markings did not always commensurate. A lot of times it seemed like the RSs and ROs didn't spend a good amount of time on the comments. Many seemed to be cut and pasted as there were different names in the comments section that didn't match the Marine being reported on.</a:t>
            </a:r>
          </a:p>
          <a:p>
            <a:pPr marL="171450" indent="-171450">
              <a:buFont typeface="Arial" panose="020B0604020202020204" pitchFamily="34" charset="0"/>
              <a:buChar char="•"/>
            </a:pP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0243" name="Slide Number Placeholder 4"/>
          <p:cNvSpPr>
            <a:spLocks noGrp="1"/>
          </p:cNvSpPr>
          <p:nvPr>
            <p:ph type="sldNum" sz="quarter" idx="12"/>
          </p:nvPr>
        </p:nvSpPr>
        <p:spPr>
          <a:xfrm>
            <a:off x="8534400" y="6500591"/>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CD4E842-6989-403E-BAC1-1DB417F98FA0}"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9</a:t>
            </a:fld>
            <a:endParaRPr lang="en-US" altLang="en-US" sz="1400" dirty="0">
              <a:latin typeface="Times New Roman" panose="02020603050405020304" pitchFamily="18" charset="0"/>
              <a:cs typeface="Times New Roman" panose="02020603050405020304" pitchFamily="18" charset="0"/>
            </a:endParaRPr>
          </a:p>
        </p:txBody>
      </p:sp>
      <p:sp>
        <p:nvSpPr>
          <p:cNvPr id="10244" name="TextBox 4"/>
          <p:cNvSpPr txBox="1">
            <a:spLocks noChangeArrowheads="1"/>
          </p:cNvSpPr>
          <p:nvPr/>
        </p:nvSpPr>
        <p:spPr bwMode="auto">
          <a:xfrm>
            <a:off x="1371600" y="838200"/>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dirty="0">
              <a:solidFill>
                <a:schemeClr val="accent6">
                  <a:lumMod val="50000"/>
                </a:schemeClr>
              </a:solidFill>
              <a:latin typeface="Times New Roman" panose="02020603050405020304" pitchFamily="18" charset="0"/>
              <a:cs typeface="Times New Roman" panose="02020603050405020304" pitchFamily="18" charset="0"/>
            </a:endParaRPr>
          </a:p>
          <a:p>
            <a:pPr>
              <a:spcBef>
                <a:spcPct val="0"/>
              </a:spcBef>
              <a:buFontTx/>
              <a:buNone/>
            </a:pPr>
            <a:r>
              <a:rPr lang="en-US" altLang="en-US" sz="1800" b="1" dirty="0">
                <a:solidFill>
                  <a:schemeClr val="accent6">
                    <a:lumMod val="50000"/>
                  </a:schemeClr>
                </a:solidFill>
                <a:latin typeface="Times New Roman" panose="02020603050405020304" pitchFamily="18" charset="0"/>
                <a:cs typeface="Times New Roman" panose="02020603050405020304" pitchFamily="18" charset="0"/>
              </a:rPr>
              <a:t>How is it viewed when the RS places a Marine in the Lower third (80-86.66) and RO grades the same Marine at the top of their profile (in the 7 or 8 block)? In your opinion, which held more weight, the RS or the RO and why?</a:t>
            </a:r>
            <a:endParaRPr lang="en-US" altLang="en-US" sz="1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2CE0C2-695D-BDD1-6AAE-A51F40E45F80}"/>
              </a:ext>
            </a:extLst>
          </p:cNvPr>
          <p:cNvSpPr txBox="1"/>
          <p:nvPr/>
        </p:nvSpPr>
        <p:spPr>
          <a:xfrm>
            <a:off x="914400" y="2139583"/>
            <a:ext cx="7620000" cy="4108817"/>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Depends, but I look at the total number of Marines in each's profile (experience).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RS held more weight. RS would know Maine better.</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RS carried more weight because in many cases the RS will have more of a day-to-day interaction with the Marine.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RS/RO is viewed as inexperienced, and the Marine gets the vote over the report for me. The lack of standardization for </a:t>
            </a:r>
            <a:r>
              <a:rPr lang="en-US" sz="1400" dirty="0" err="1">
                <a:latin typeface="Times New Roman" panose="02020603050405020304" pitchFamily="18" charset="0"/>
                <a:cs typeface="Times New Roman" panose="02020603050405020304" pitchFamily="18" charset="0"/>
              </a:rPr>
              <a:t>FitRep</a:t>
            </a:r>
            <a:r>
              <a:rPr lang="en-US" sz="1400" dirty="0">
                <a:latin typeface="Times New Roman" panose="02020603050405020304" pitchFamily="18" charset="0"/>
                <a:cs typeface="Times New Roman" panose="02020603050405020304" pitchFamily="18" charset="0"/>
              </a:rPr>
              <a:t> grading can be attributed to this catastrophe.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It was dependent on how large the profile of the RS was, but typically the RO held more weight. Generally, the RO seemed to have more experience with evaluations and had a broader view of the rank.</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It depends on the strength of the RS profile if any, if the RS profile is not established then RO will have the say. Shape the bow tie! This will make MRO stand out.</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It causes confusion and it is helpful if the RS and ROs explain the disparity. The RS comments hold much more weight. We should not trick ourselves, most ROs have zero relationship with the MRO.</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RO weighed more due to a more established profile.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Sometimes the numbers are wrong from the get-go and cannot show the true picture.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Depends… if the RS has a very immature profile and the RO makes substantiating comments to support the RS markings, it adds more weight. Also, if there is that much of a shift, then there should be a "does not concur with RS box checked“.</a:t>
            </a:r>
          </a:p>
          <a:p>
            <a:pPr marL="171450" indent="-171450">
              <a:buFont typeface="Arial" panose="020B0604020202020204" pitchFamily="34" charset="0"/>
              <a:buChar char="•"/>
            </a:pPr>
            <a:endParaRPr lang="en-US" sz="900" dirty="0"/>
          </a:p>
        </p:txBody>
      </p:sp>
    </p:spTree>
    <p:extLst>
      <p:ext uri="{BB962C8B-B14F-4D97-AF65-F5344CB8AC3E}">
        <p14:creationId xmlns:p14="http://schemas.microsoft.com/office/powerpoint/2010/main" val="419940735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diamond"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diamond"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fdc026-7ff6-4ea4-8c33-5236427b39ea">
      <Terms xmlns="http://schemas.microsoft.com/office/infopath/2007/PartnerControls"/>
    </lcf76f155ced4ddcb4097134ff3c332f>
    <TaxCatchAll xmlns="212ac6f9-254b-4b81-8f95-5a82d8a0617e"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44651A92C9E747A7D3D609AC317FC2" ma:contentTypeVersion="16" ma:contentTypeDescription="Create a new document." ma:contentTypeScope="" ma:versionID="19ea7196096b5dda282647bbd3052682">
  <xsd:schema xmlns:xsd="http://www.w3.org/2001/XMLSchema" xmlns:xs="http://www.w3.org/2001/XMLSchema" xmlns:p="http://schemas.microsoft.com/office/2006/metadata/properties" xmlns:ns1="http://schemas.microsoft.com/sharepoint/v3" xmlns:ns2="35fdc026-7ff6-4ea4-8c33-5236427b39ea" xmlns:ns3="212ac6f9-254b-4b81-8f95-5a82d8a0617e" targetNamespace="http://schemas.microsoft.com/office/2006/metadata/properties" ma:root="true" ma:fieldsID="dede7d350f337bffc2252a9e68a7d717" ns1:_="" ns2:_="" ns3:_="">
    <xsd:import namespace="http://schemas.microsoft.com/sharepoint/v3"/>
    <xsd:import namespace="35fdc026-7ff6-4ea4-8c33-5236427b39ea"/>
    <xsd:import namespace="212ac6f9-254b-4b81-8f95-5a82d8a061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fdc026-7ff6-4ea4-8c33-5236427b39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2ac6f9-254b-4b81-8f95-5a82d8a061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9099a5d-3d06-4993-bbdf-4cdd64422bb0}" ma:internalName="TaxCatchAll" ma:showField="CatchAllData" ma:web="212ac6f9-254b-4b81-8f95-5a82d8a061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5401C-7CEF-4D34-B832-B5EDFC2B90A1}">
  <ds:schemaRefs>
    <ds:schemaRef ds:uri="http://schemas.microsoft.com/office/2006/metadata/properties"/>
    <ds:schemaRef ds:uri="http://schemas.microsoft.com/office/infopath/2007/PartnerControls"/>
    <ds:schemaRef ds:uri="http://www.w3.org/XML/1998/namespace"/>
    <ds:schemaRef ds:uri="http://purl.org/dc/elements/1.1/"/>
    <ds:schemaRef ds:uri="http://schemas.microsoft.com/office/2006/documentManagement/types"/>
    <ds:schemaRef ds:uri="http://purl.org/dc/terms/"/>
    <ds:schemaRef ds:uri="35fdc026-7ff6-4ea4-8c33-5236427b39ea"/>
    <ds:schemaRef ds:uri="212ac6f9-254b-4b81-8f95-5a82d8a0617e"/>
    <ds:schemaRef ds:uri="http://schemas.openxmlformats.org/package/2006/metadata/core-properties"/>
    <ds:schemaRef ds:uri="http://purl.org/dc/dcmitype/"/>
    <ds:schemaRef ds:uri="http://schemas.microsoft.com/sharepoint/v3"/>
  </ds:schemaRefs>
</ds:datastoreItem>
</file>

<file path=customXml/itemProps2.xml><?xml version="1.0" encoding="utf-8"?>
<ds:datastoreItem xmlns:ds="http://schemas.openxmlformats.org/officeDocument/2006/customXml" ds:itemID="{DE571E04-662E-4F6F-9952-352276801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fdc026-7ff6-4ea4-8c33-5236427b39ea"/>
    <ds:schemaRef ds:uri="212ac6f9-254b-4b81-8f95-5a82d8a061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D4FA62-F249-4F76-A176-705001780E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Designs\USMC Master Two.pot</Template>
  <TotalTime>32119</TotalTime>
  <Words>12081</Words>
  <Application>Microsoft Office PowerPoint</Application>
  <PresentationFormat>Letter Paper (8.5x11 in)</PresentationFormat>
  <Paragraphs>846</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Default Design</vt:lpstr>
      <vt:lpstr>FY24 GySgt Selection  Board Debrief</vt:lpstr>
      <vt:lpstr>Overview</vt:lpstr>
      <vt:lpstr>FY24 Gunnery Sergeant Board Stats</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MOS Credibility</vt:lpstr>
      <vt:lpstr>MOS Credibility</vt:lpstr>
      <vt:lpstr>MOS Credibility</vt:lpstr>
      <vt:lpstr>MOS Credibility</vt:lpstr>
      <vt:lpstr>MOS Credibility</vt:lpstr>
      <vt:lpstr>MOS Credibility</vt:lpstr>
      <vt:lpstr>MOS Credibility</vt:lpstr>
      <vt:lpstr>MOS Credibility</vt:lpstr>
      <vt:lpstr>MOS Credibility</vt:lpstr>
      <vt:lpstr>MOS Credibility</vt:lpstr>
      <vt:lpstr>Special Duty Assignment </vt:lpstr>
      <vt:lpstr>Special Duty Assignment </vt:lpstr>
      <vt:lpstr>Special Duty Assignment </vt:lpstr>
      <vt:lpstr>Special Duty Assignment </vt:lpstr>
      <vt:lpstr>Special Duty Assignment </vt:lpstr>
      <vt:lpstr>Special Duty Assignment </vt:lpstr>
      <vt:lpstr>Training and Education</vt:lpstr>
      <vt:lpstr>Training and Education</vt:lpstr>
      <vt:lpstr>Training and Education</vt:lpstr>
      <vt:lpstr>Training and Education</vt:lpstr>
      <vt:lpstr>Training and Education</vt:lpstr>
      <vt:lpstr>Training and Education</vt:lpstr>
      <vt:lpstr>Adversity</vt:lpstr>
      <vt:lpstr>Adversity</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Points of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FY16 GYSGT SELECTION BOARD DEBRIEF</dc:title>
  <dc:creator>David, Ana (S&amp;T-Student)</dc:creator>
  <cp:lastModifiedBy>Harris GySgt Lakisha M</cp:lastModifiedBy>
  <cp:revision>586</cp:revision>
  <cp:lastPrinted>2019-12-19T11:33:10Z</cp:lastPrinted>
  <dcterms:created xsi:type="dcterms:W3CDTF">2016-07-06T12:09:51Z</dcterms:created>
  <dcterms:modified xsi:type="dcterms:W3CDTF">2024-10-17T14:55:04Z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0x0101002A44651A92C9E747A7D3D609AC317FC2</vt:lpwstr>
  </property>
  <property fmtid="{D5CDD505-2E9C-101B-9397-08002B2CF9AE}" pid="3" name="MediaServiceImageTags">
    <vt:lpwstr/>
  </property>
</Properties>
</file>